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362" r:id="rId2"/>
    <p:sldId id="481" r:id="rId3"/>
    <p:sldId id="482" r:id="rId4"/>
    <p:sldId id="489" r:id="rId5"/>
    <p:sldId id="355" r:id="rId6"/>
    <p:sldId id="305" r:id="rId7"/>
    <p:sldId id="258" r:id="rId8"/>
    <p:sldId id="343" r:id="rId9"/>
    <p:sldId id="323" r:id="rId10"/>
    <p:sldId id="324" r:id="rId11"/>
    <p:sldId id="325" r:id="rId12"/>
    <p:sldId id="354" r:id="rId13"/>
    <p:sldId id="331" r:id="rId14"/>
    <p:sldId id="306" r:id="rId15"/>
    <p:sldId id="310" r:id="rId16"/>
    <p:sldId id="311" r:id="rId17"/>
    <p:sldId id="483" r:id="rId18"/>
    <p:sldId id="322" r:id="rId19"/>
    <p:sldId id="314" r:id="rId20"/>
    <p:sldId id="327" r:id="rId21"/>
    <p:sldId id="363" r:id="rId22"/>
    <p:sldId id="315" r:id="rId23"/>
    <p:sldId id="294" r:id="rId24"/>
    <p:sldId id="332" r:id="rId25"/>
    <p:sldId id="318" r:id="rId26"/>
    <p:sldId id="335" r:id="rId27"/>
    <p:sldId id="337" r:id="rId28"/>
    <p:sldId id="336" r:id="rId29"/>
    <p:sldId id="260" r:id="rId30"/>
    <p:sldId id="304" r:id="rId31"/>
    <p:sldId id="303" r:id="rId32"/>
    <p:sldId id="280" r:id="rId33"/>
    <p:sldId id="338" r:id="rId34"/>
    <p:sldId id="339" r:id="rId35"/>
    <p:sldId id="316" r:id="rId36"/>
    <p:sldId id="340" r:id="rId37"/>
    <p:sldId id="484" r:id="rId38"/>
    <p:sldId id="473" r:id="rId39"/>
    <p:sldId id="344" r:id="rId40"/>
    <p:sldId id="345" r:id="rId41"/>
    <p:sldId id="347" r:id="rId42"/>
    <p:sldId id="349" r:id="rId43"/>
    <p:sldId id="291" r:id="rId44"/>
    <p:sldId id="317" r:id="rId45"/>
    <p:sldId id="341" r:id="rId46"/>
    <p:sldId id="342" r:id="rId47"/>
    <p:sldId id="319" r:id="rId48"/>
    <p:sldId id="356" r:id="rId49"/>
    <p:sldId id="353" r:id="rId50"/>
    <p:sldId id="361" r:id="rId51"/>
    <p:sldId id="486" r:id="rId52"/>
    <p:sldId id="456" r:id="rId53"/>
    <p:sldId id="487" r:id="rId54"/>
    <p:sldId id="446" r:id="rId55"/>
    <p:sldId id="442" r:id="rId56"/>
    <p:sldId id="465" r:id="rId57"/>
    <p:sldId id="466" r:id="rId58"/>
    <p:sldId id="488" r:id="rId59"/>
    <p:sldId id="467" r:id="rId60"/>
    <p:sldId id="468" r:id="rId61"/>
    <p:sldId id="469" r:id="rId62"/>
    <p:sldId id="460" r:id="rId63"/>
    <p:sldId id="441" r:id="rId64"/>
    <p:sldId id="447" r:id="rId65"/>
    <p:sldId id="461" r:id="rId66"/>
    <p:sldId id="379" r:id="rId67"/>
    <p:sldId id="476" r:id="rId68"/>
    <p:sldId id="451" r:id="rId69"/>
    <p:sldId id="472" r:id="rId70"/>
    <p:sldId id="452" r:id="rId71"/>
    <p:sldId id="485"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546"/>
      </p:cViewPr>
      <p:guideLst/>
    </p:cSldViewPr>
  </p:slideViewPr>
  <p:notesTextViewPr>
    <p:cViewPr>
      <p:scale>
        <a:sx n="1" d="1"/>
        <a:sy n="1" d="1"/>
      </p:scale>
      <p:origin x="0" y="0"/>
    </p:cViewPr>
  </p:notesTextViewPr>
  <p:sorterViewPr>
    <p:cViewPr>
      <p:scale>
        <a:sx n="71" d="100"/>
        <a:sy n="71"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3F12E-B428-4DEB-8C53-3258F53878C2}" type="datetimeFigureOut">
              <a:rPr lang="en-US" smtClean="0"/>
              <a:t>11/12/2021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4A80A-388E-4EEF-8CC8-DD558CE86FE9}" type="slidenum">
              <a:rPr lang="en-US" smtClean="0"/>
              <a:t>‹#›</a:t>
            </a:fld>
            <a:endParaRPr lang="en-US"/>
          </a:p>
        </p:txBody>
      </p:sp>
    </p:spTree>
    <p:extLst>
      <p:ext uri="{BB962C8B-B14F-4D97-AF65-F5344CB8AC3E}">
        <p14:creationId xmlns:p14="http://schemas.microsoft.com/office/powerpoint/2010/main" val="1752168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6B2C-681D-4D5E-B265-83814982C7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484BC4-DA82-4A08-8697-C4EC06539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971521-A388-4982-A1C0-2CCC792B168B}"/>
              </a:ext>
            </a:extLst>
          </p:cNvPr>
          <p:cNvSpPr>
            <a:spLocks noGrp="1"/>
          </p:cNvSpPr>
          <p:nvPr>
            <p:ph type="dt" sz="half" idx="10"/>
          </p:nvPr>
        </p:nvSpPr>
        <p:spPr/>
        <p:txBody>
          <a:bodyPr/>
          <a:lstStyle/>
          <a:p>
            <a:fld id="{8D7DF85B-6252-4EB4-8032-EE42CA267BBE}" type="datetime1">
              <a:rPr lang="en-US" smtClean="0"/>
              <a:t>11/12/2021</a:t>
            </a:fld>
            <a:endParaRPr lang="en-US"/>
          </a:p>
        </p:txBody>
      </p:sp>
      <p:sp>
        <p:nvSpPr>
          <p:cNvPr id="5" name="Footer Placeholder 4">
            <a:extLst>
              <a:ext uri="{FF2B5EF4-FFF2-40B4-BE49-F238E27FC236}">
                <a16:creationId xmlns:a16="http://schemas.microsoft.com/office/drawing/2014/main" id="{9BA701B7-88C7-4165-9CFB-ECCAF28F68ED}"/>
              </a:ext>
            </a:extLst>
          </p:cNvPr>
          <p:cNvSpPr>
            <a:spLocks noGrp="1"/>
          </p:cNvSpPr>
          <p:nvPr>
            <p:ph type="ftr" sz="quarter" idx="11"/>
          </p:nvPr>
        </p:nvSpPr>
        <p:spPr/>
        <p:txBody>
          <a:bodyPr/>
          <a:lstStyle/>
          <a:p>
            <a:r>
              <a:rPr lang="en-US"/>
              <a:t>Ronald Lee, UC Berkeley, November 13, 2021</a:t>
            </a:r>
          </a:p>
        </p:txBody>
      </p:sp>
      <p:sp>
        <p:nvSpPr>
          <p:cNvPr id="6" name="Slide Number Placeholder 5">
            <a:extLst>
              <a:ext uri="{FF2B5EF4-FFF2-40B4-BE49-F238E27FC236}">
                <a16:creationId xmlns:a16="http://schemas.microsoft.com/office/drawing/2014/main" id="{A2BF0206-A7B8-44E0-9173-A40D08416575}"/>
              </a:ext>
            </a:extLst>
          </p:cNvPr>
          <p:cNvSpPr>
            <a:spLocks noGrp="1"/>
          </p:cNvSpPr>
          <p:nvPr>
            <p:ph type="sldNum" sz="quarter" idx="12"/>
          </p:nvPr>
        </p:nvSpPr>
        <p:spPr/>
        <p:txBody>
          <a:bodyPr/>
          <a:lstStyle/>
          <a:p>
            <a:fld id="{8601CFF7-9DD1-4C47-9EAB-3E0077C363CE}" type="slidenum">
              <a:rPr lang="en-US" smtClean="0"/>
              <a:t>‹#›</a:t>
            </a:fld>
            <a:endParaRPr lang="en-US"/>
          </a:p>
        </p:txBody>
      </p:sp>
    </p:spTree>
    <p:extLst>
      <p:ext uri="{BB962C8B-B14F-4D97-AF65-F5344CB8AC3E}">
        <p14:creationId xmlns:p14="http://schemas.microsoft.com/office/powerpoint/2010/main" val="349697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109B4-2C04-40C3-88D9-F216893602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6F086A-54B0-4B5B-87C2-F8D4307115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AFCEE-AD0D-46D7-B46A-876D1AEF9751}"/>
              </a:ext>
            </a:extLst>
          </p:cNvPr>
          <p:cNvSpPr>
            <a:spLocks noGrp="1"/>
          </p:cNvSpPr>
          <p:nvPr>
            <p:ph type="dt" sz="half" idx="10"/>
          </p:nvPr>
        </p:nvSpPr>
        <p:spPr/>
        <p:txBody>
          <a:bodyPr/>
          <a:lstStyle/>
          <a:p>
            <a:fld id="{2BAFD1D0-06B1-4AC9-B525-84D06FD9F6F5}" type="datetime1">
              <a:rPr lang="en-US" smtClean="0"/>
              <a:t>11/12/2021</a:t>
            </a:fld>
            <a:endParaRPr lang="en-US"/>
          </a:p>
        </p:txBody>
      </p:sp>
      <p:sp>
        <p:nvSpPr>
          <p:cNvPr id="5" name="Footer Placeholder 4">
            <a:extLst>
              <a:ext uri="{FF2B5EF4-FFF2-40B4-BE49-F238E27FC236}">
                <a16:creationId xmlns:a16="http://schemas.microsoft.com/office/drawing/2014/main" id="{1AD4593F-004B-4C10-B3AC-4BF649523C3D}"/>
              </a:ext>
            </a:extLst>
          </p:cNvPr>
          <p:cNvSpPr>
            <a:spLocks noGrp="1"/>
          </p:cNvSpPr>
          <p:nvPr>
            <p:ph type="ftr" sz="quarter" idx="11"/>
          </p:nvPr>
        </p:nvSpPr>
        <p:spPr/>
        <p:txBody>
          <a:bodyPr/>
          <a:lstStyle/>
          <a:p>
            <a:r>
              <a:rPr lang="en-US"/>
              <a:t>Ronald Lee, UC Berkeley, November 13, 2021</a:t>
            </a:r>
          </a:p>
        </p:txBody>
      </p:sp>
      <p:sp>
        <p:nvSpPr>
          <p:cNvPr id="6" name="Slide Number Placeholder 5">
            <a:extLst>
              <a:ext uri="{FF2B5EF4-FFF2-40B4-BE49-F238E27FC236}">
                <a16:creationId xmlns:a16="http://schemas.microsoft.com/office/drawing/2014/main" id="{90FEDEFB-1E47-4B9A-8C5C-4C703E3C656C}"/>
              </a:ext>
            </a:extLst>
          </p:cNvPr>
          <p:cNvSpPr>
            <a:spLocks noGrp="1"/>
          </p:cNvSpPr>
          <p:nvPr>
            <p:ph type="sldNum" sz="quarter" idx="12"/>
          </p:nvPr>
        </p:nvSpPr>
        <p:spPr/>
        <p:txBody>
          <a:bodyPr/>
          <a:lstStyle/>
          <a:p>
            <a:fld id="{8601CFF7-9DD1-4C47-9EAB-3E0077C363CE}" type="slidenum">
              <a:rPr lang="en-US" smtClean="0"/>
              <a:t>‹#›</a:t>
            </a:fld>
            <a:endParaRPr lang="en-US"/>
          </a:p>
        </p:txBody>
      </p:sp>
    </p:spTree>
    <p:extLst>
      <p:ext uri="{BB962C8B-B14F-4D97-AF65-F5344CB8AC3E}">
        <p14:creationId xmlns:p14="http://schemas.microsoft.com/office/powerpoint/2010/main" val="245009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C28DE-FBDE-4CC3-96A5-A9E441BF66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13ACD0-7156-440B-BA89-C1C8A85AC1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48AE87-7EE6-4F8E-81D8-A908E8492EF8}"/>
              </a:ext>
            </a:extLst>
          </p:cNvPr>
          <p:cNvSpPr>
            <a:spLocks noGrp="1"/>
          </p:cNvSpPr>
          <p:nvPr>
            <p:ph type="dt" sz="half" idx="10"/>
          </p:nvPr>
        </p:nvSpPr>
        <p:spPr/>
        <p:txBody>
          <a:bodyPr/>
          <a:lstStyle/>
          <a:p>
            <a:fld id="{CCA14E13-367E-494D-9F26-9939AF1E8B57}" type="datetime1">
              <a:rPr lang="en-US" smtClean="0"/>
              <a:t>11/12/2021</a:t>
            </a:fld>
            <a:endParaRPr lang="en-US"/>
          </a:p>
        </p:txBody>
      </p:sp>
      <p:sp>
        <p:nvSpPr>
          <p:cNvPr id="5" name="Footer Placeholder 4">
            <a:extLst>
              <a:ext uri="{FF2B5EF4-FFF2-40B4-BE49-F238E27FC236}">
                <a16:creationId xmlns:a16="http://schemas.microsoft.com/office/drawing/2014/main" id="{5DCC0F39-E541-4020-9354-B514FD6FE4C7}"/>
              </a:ext>
            </a:extLst>
          </p:cNvPr>
          <p:cNvSpPr>
            <a:spLocks noGrp="1"/>
          </p:cNvSpPr>
          <p:nvPr>
            <p:ph type="ftr" sz="quarter" idx="11"/>
          </p:nvPr>
        </p:nvSpPr>
        <p:spPr/>
        <p:txBody>
          <a:bodyPr/>
          <a:lstStyle/>
          <a:p>
            <a:r>
              <a:rPr lang="en-US"/>
              <a:t>Ronald Lee, UC Berkeley, November 13, 2021</a:t>
            </a:r>
          </a:p>
        </p:txBody>
      </p:sp>
      <p:sp>
        <p:nvSpPr>
          <p:cNvPr id="6" name="Slide Number Placeholder 5">
            <a:extLst>
              <a:ext uri="{FF2B5EF4-FFF2-40B4-BE49-F238E27FC236}">
                <a16:creationId xmlns:a16="http://schemas.microsoft.com/office/drawing/2014/main" id="{C8AC63CF-C1EE-4C8F-AAC4-D6C169D4E569}"/>
              </a:ext>
            </a:extLst>
          </p:cNvPr>
          <p:cNvSpPr>
            <a:spLocks noGrp="1"/>
          </p:cNvSpPr>
          <p:nvPr>
            <p:ph type="sldNum" sz="quarter" idx="12"/>
          </p:nvPr>
        </p:nvSpPr>
        <p:spPr/>
        <p:txBody>
          <a:bodyPr/>
          <a:lstStyle/>
          <a:p>
            <a:fld id="{8601CFF7-9DD1-4C47-9EAB-3E0077C363CE}" type="slidenum">
              <a:rPr lang="en-US" smtClean="0"/>
              <a:t>‹#›</a:t>
            </a:fld>
            <a:endParaRPr lang="en-US"/>
          </a:p>
        </p:txBody>
      </p:sp>
    </p:spTree>
    <p:extLst>
      <p:ext uri="{BB962C8B-B14F-4D97-AF65-F5344CB8AC3E}">
        <p14:creationId xmlns:p14="http://schemas.microsoft.com/office/powerpoint/2010/main" val="211985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2EA78-D1B9-4FDD-883E-2224D08875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BA4CB-5A98-4DD2-A703-55150AA35B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524EA5-E364-4400-86B4-183ABACF74A8}"/>
              </a:ext>
            </a:extLst>
          </p:cNvPr>
          <p:cNvSpPr>
            <a:spLocks noGrp="1"/>
          </p:cNvSpPr>
          <p:nvPr>
            <p:ph type="dt" sz="half" idx="10"/>
          </p:nvPr>
        </p:nvSpPr>
        <p:spPr/>
        <p:txBody>
          <a:bodyPr/>
          <a:lstStyle/>
          <a:p>
            <a:fld id="{D053D5AE-7BF3-4E58-8BC8-691C84A61356}" type="datetime1">
              <a:rPr lang="en-US" smtClean="0"/>
              <a:t>11/12/2021</a:t>
            </a:fld>
            <a:endParaRPr lang="en-US"/>
          </a:p>
        </p:txBody>
      </p:sp>
      <p:sp>
        <p:nvSpPr>
          <p:cNvPr id="5" name="Footer Placeholder 4">
            <a:extLst>
              <a:ext uri="{FF2B5EF4-FFF2-40B4-BE49-F238E27FC236}">
                <a16:creationId xmlns:a16="http://schemas.microsoft.com/office/drawing/2014/main" id="{DF0A0AEE-E554-4D4C-87A0-3D58917DA8C7}"/>
              </a:ext>
            </a:extLst>
          </p:cNvPr>
          <p:cNvSpPr>
            <a:spLocks noGrp="1"/>
          </p:cNvSpPr>
          <p:nvPr>
            <p:ph type="ftr" sz="quarter" idx="11"/>
          </p:nvPr>
        </p:nvSpPr>
        <p:spPr/>
        <p:txBody>
          <a:bodyPr/>
          <a:lstStyle/>
          <a:p>
            <a:r>
              <a:rPr lang="en-US"/>
              <a:t>Ronald Lee, UC Berkeley, November 13, 2021</a:t>
            </a:r>
          </a:p>
        </p:txBody>
      </p:sp>
      <p:sp>
        <p:nvSpPr>
          <p:cNvPr id="6" name="Slide Number Placeholder 5">
            <a:extLst>
              <a:ext uri="{FF2B5EF4-FFF2-40B4-BE49-F238E27FC236}">
                <a16:creationId xmlns:a16="http://schemas.microsoft.com/office/drawing/2014/main" id="{35A67FBB-D37F-4B85-8E68-42CAE172001F}"/>
              </a:ext>
            </a:extLst>
          </p:cNvPr>
          <p:cNvSpPr>
            <a:spLocks noGrp="1"/>
          </p:cNvSpPr>
          <p:nvPr>
            <p:ph type="sldNum" sz="quarter" idx="12"/>
          </p:nvPr>
        </p:nvSpPr>
        <p:spPr/>
        <p:txBody>
          <a:bodyPr/>
          <a:lstStyle/>
          <a:p>
            <a:fld id="{8601CFF7-9DD1-4C47-9EAB-3E0077C363CE}" type="slidenum">
              <a:rPr lang="en-US" smtClean="0"/>
              <a:t>‹#›</a:t>
            </a:fld>
            <a:endParaRPr lang="en-US"/>
          </a:p>
        </p:txBody>
      </p:sp>
    </p:spTree>
    <p:extLst>
      <p:ext uri="{BB962C8B-B14F-4D97-AF65-F5344CB8AC3E}">
        <p14:creationId xmlns:p14="http://schemas.microsoft.com/office/powerpoint/2010/main" val="393742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F0B6-53B3-404C-AABD-D8C52F59F8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13C9E6-6404-431E-AB5E-6E83745F1E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38EA4AE-C402-43C0-B564-7BF6FADBEBA5}"/>
              </a:ext>
            </a:extLst>
          </p:cNvPr>
          <p:cNvSpPr>
            <a:spLocks noGrp="1"/>
          </p:cNvSpPr>
          <p:nvPr>
            <p:ph type="dt" sz="half" idx="10"/>
          </p:nvPr>
        </p:nvSpPr>
        <p:spPr/>
        <p:txBody>
          <a:bodyPr/>
          <a:lstStyle/>
          <a:p>
            <a:fld id="{08183123-6E63-4C09-B8CC-94A06678C7A6}" type="datetime1">
              <a:rPr lang="en-US" smtClean="0"/>
              <a:t>11/12/2021</a:t>
            </a:fld>
            <a:endParaRPr lang="en-US"/>
          </a:p>
        </p:txBody>
      </p:sp>
      <p:sp>
        <p:nvSpPr>
          <p:cNvPr id="5" name="Footer Placeholder 4">
            <a:extLst>
              <a:ext uri="{FF2B5EF4-FFF2-40B4-BE49-F238E27FC236}">
                <a16:creationId xmlns:a16="http://schemas.microsoft.com/office/drawing/2014/main" id="{1E27C795-5F18-4A81-BFD3-3A8E1BF3D35B}"/>
              </a:ext>
            </a:extLst>
          </p:cNvPr>
          <p:cNvSpPr>
            <a:spLocks noGrp="1"/>
          </p:cNvSpPr>
          <p:nvPr>
            <p:ph type="ftr" sz="quarter" idx="11"/>
          </p:nvPr>
        </p:nvSpPr>
        <p:spPr/>
        <p:txBody>
          <a:bodyPr/>
          <a:lstStyle/>
          <a:p>
            <a:r>
              <a:rPr lang="en-US"/>
              <a:t>Ronald Lee, UC Berkeley, November 13, 2021</a:t>
            </a:r>
          </a:p>
        </p:txBody>
      </p:sp>
      <p:sp>
        <p:nvSpPr>
          <p:cNvPr id="6" name="Slide Number Placeholder 5">
            <a:extLst>
              <a:ext uri="{FF2B5EF4-FFF2-40B4-BE49-F238E27FC236}">
                <a16:creationId xmlns:a16="http://schemas.microsoft.com/office/drawing/2014/main" id="{5711B720-64B9-42B8-A3C5-A65481FAF9CB}"/>
              </a:ext>
            </a:extLst>
          </p:cNvPr>
          <p:cNvSpPr>
            <a:spLocks noGrp="1"/>
          </p:cNvSpPr>
          <p:nvPr>
            <p:ph type="sldNum" sz="quarter" idx="12"/>
          </p:nvPr>
        </p:nvSpPr>
        <p:spPr/>
        <p:txBody>
          <a:bodyPr/>
          <a:lstStyle/>
          <a:p>
            <a:fld id="{8601CFF7-9DD1-4C47-9EAB-3E0077C363CE}" type="slidenum">
              <a:rPr lang="en-US" smtClean="0"/>
              <a:t>‹#›</a:t>
            </a:fld>
            <a:endParaRPr lang="en-US"/>
          </a:p>
        </p:txBody>
      </p:sp>
    </p:spTree>
    <p:extLst>
      <p:ext uri="{BB962C8B-B14F-4D97-AF65-F5344CB8AC3E}">
        <p14:creationId xmlns:p14="http://schemas.microsoft.com/office/powerpoint/2010/main" val="205558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D8A61-C9A5-43B2-9AB4-AA6BFEB5C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E47815-D1B7-4989-BF0B-57F9F540488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80D966-A573-4C13-93AC-0461BC6AEB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7D0B3F-B369-4854-895E-50385C34CE5F}"/>
              </a:ext>
            </a:extLst>
          </p:cNvPr>
          <p:cNvSpPr>
            <a:spLocks noGrp="1"/>
          </p:cNvSpPr>
          <p:nvPr>
            <p:ph type="dt" sz="half" idx="10"/>
          </p:nvPr>
        </p:nvSpPr>
        <p:spPr/>
        <p:txBody>
          <a:bodyPr/>
          <a:lstStyle/>
          <a:p>
            <a:fld id="{93CB192E-262D-42CE-97D8-74D5B24B96C5}" type="datetime1">
              <a:rPr lang="en-US" smtClean="0"/>
              <a:t>11/12/2021</a:t>
            </a:fld>
            <a:endParaRPr lang="en-US"/>
          </a:p>
        </p:txBody>
      </p:sp>
      <p:sp>
        <p:nvSpPr>
          <p:cNvPr id="6" name="Footer Placeholder 5">
            <a:extLst>
              <a:ext uri="{FF2B5EF4-FFF2-40B4-BE49-F238E27FC236}">
                <a16:creationId xmlns:a16="http://schemas.microsoft.com/office/drawing/2014/main" id="{D59E66A0-FDF0-4C0C-A61D-7C1142B6835B}"/>
              </a:ext>
            </a:extLst>
          </p:cNvPr>
          <p:cNvSpPr>
            <a:spLocks noGrp="1"/>
          </p:cNvSpPr>
          <p:nvPr>
            <p:ph type="ftr" sz="quarter" idx="11"/>
          </p:nvPr>
        </p:nvSpPr>
        <p:spPr/>
        <p:txBody>
          <a:bodyPr/>
          <a:lstStyle/>
          <a:p>
            <a:r>
              <a:rPr lang="en-US"/>
              <a:t>Ronald Lee, UC Berkeley, November 13, 2021</a:t>
            </a:r>
          </a:p>
        </p:txBody>
      </p:sp>
      <p:sp>
        <p:nvSpPr>
          <p:cNvPr id="7" name="Slide Number Placeholder 6">
            <a:extLst>
              <a:ext uri="{FF2B5EF4-FFF2-40B4-BE49-F238E27FC236}">
                <a16:creationId xmlns:a16="http://schemas.microsoft.com/office/drawing/2014/main" id="{DA2BD156-748C-4B49-BC34-B43B649C6E81}"/>
              </a:ext>
            </a:extLst>
          </p:cNvPr>
          <p:cNvSpPr>
            <a:spLocks noGrp="1"/>
          </p:cNvSpPr>
          <p:nvPr>
            <p:ph type="sldNum" sz="quarter" idx="12"/>
          </p:nvPr>
        </p:nvSpPr>
        <p:spPr/>
        <p:txBody>
          <a:bodyPr/>
          <a:lstStyle/>
          <a:p>
            <a:fld id="{8601CFF7-9DD1-4C47-9EAB-3E0077C363CE}" type="slidenum">
              <a:rPr lang="en-US" smtClean="0"/>
              <a:t>‹#›</a:t>
            </a:fld>
            <a:endParaRPr lang="en-US"/>
          </a:p>
        </p:txBody>
      </p:sp>
    </p:spTree>
    <p:extLst>
      <p:ext uri="{BB962C8B-B14F-4D97-AF65-F5344CB8AC3E}">
        <p14:creationId xmlns:p14="http://schemas.microsoft.com/office/powerpoint/2010/main" val="134422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9A292-3DFE-41BA-8631-FE6D1DEA02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040C63-A1CA-4C73-A283-2D92D2EC69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B727D9-3FB1-4110-BE48-551902DF4F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323E2A-BEA6-447C-B586-E18D5C5894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FAA84CD-D375-4E20-A24D-17076D04B7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00217C-70B4-422B-A114-0A513F059E31}"/>
              </a:ext>
            </a:extLst>
          </p:cNvPr>
          <p:cNvSpPr>
            <a:spLocks noGrp="1"/>
          </p:cNvSpPr>
          <p:nvPr>
            <p:ph type="dt" sz="half" idx="10"/>
          </p:nvPr>
        </p:nvSpPr>
        <p:spPr/>
        <p:txBody>
          <a:bodyPr/>
          <a:lstStyle/>
          <a:p>
            <a:fld id="{AE85D182-B01F-44BF-A5C0-B25389380BE2}" type="datetime1">
              <a:rPr lang="en-US" smtClean="0"/>
              <a:t>11/12/2021</a:t>
            </a:fld>
            <a:endParaRPr lang="en-US"/>
          </a:p>
        </p:txBody>
      </p:sp>
      <p:sp>
        <p:nvSpPr>
          <p:cNvPr id="8" name="Footer Placeholder 7">
            <a:extLst>
              <a:ext uri="{FF2B5EF4-FFF2-40B4-BE49-F238E27FC236}">
                <a16:creationId xmlns:a16="http://schemas.microsoft.com/office/drawing/2014/main" id="{DAEADE82-5972-4F13-BB1B-FD1A5B92DB1F}"/>
              </a:ext>
            </a:extLst>
          </p:cNvPr>
          <p:cNvSpPr>
            <a:spLocks noGrp="1"/>
          </p:cNvSpPr>
          <p:nvPr>
            <p:ph type="ftr" sz="quarter" idx="11"/>
          </p:nvPr>
        </p:nvSpPr>
        <p:spPr/>
        <p:txBody>
          <a:bodyPr/>
          <a:lstStyle/>
          <a:p>
            <a:r>
              <a:rPr lang="en-US"/>
              <a:t>Ronald Lee, UC Berkeley, November 13, 2021</a:t>
            </a:r>
          </a:p>
        </p:txBody>
      </p:sp>
      <p:sp>
        <p:nvSpPr>
          <p:cNvPr id="9" name="Slide Number Placeholder 8">
            <a:extLst>
              <a:ext uri="{FF2B5EF4-FFF2-40B4-BE49-F238E27FC236}">
                <a16:creationId xmlns:a16="http://schemas.microsoft.com/office/drawing/2014/main" id="{793A8840-97D4-4939-8C2A-49C9586489FE}"/>
              </a:ext>
            </a:extLst>
          </p:cNvPr>
          <p:cNvSpPr>
            <a:spLocks noGrp="1"/>
          </p:cNvSpPr>
          <p:nvPr>
            <p:ph type="sldNum" sz="quarter" idx="12"/>
          </p:nvPr>
        </p:nvSpPr>
        <p:spPr/>
        <p:txBody>
          <a:bodyPr/>
          <a:lstStyle/>
          <a:p>
            <a:fld id="{8601CFF7-9DD1-4C47-9EAB-3E0077C363CE}" type="slidenum">
              <a:rPr lang="en-US" smtClean="0"/>
              <a:t>‹#›</a:t>
            </a:fld>
            <a:endParaRPr lang="en-US"/>
          </a:p>
        </p:txBody>
      </p:sp>
    </p:spTree>
    <p:extLst>
      <p:ext uri="{BB962C8B-B14F-4D97-AF65-F5344CB8AC3E}">
        <p14:creationId xmlns:p14="http://schemas.microsoft.com/office/powerpoint/2010/main" val="313529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90B27-E53E-433F-A80B-84434103A4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03E5AC-FAD5-4162-97D4-9FCBE9E87476}"/>
              </a:ext>
            </a:extLst>
          </p:cNvPr>
          <p:cNvSpPr>
            <a:spLocks noGrp="1"/>
          </p:cNvSpPr>
          <p:nvPr>
            <p:ph type="dt" sz="half" idx="10"/>
          </p:nvPr>
        </p:nvSpPr>
        <p:spPr/>
        <p:txBody>
          <a:bodyPr/>
          <a:lstStyle/>
          <a:p>
            <a:fld id="{1D45AE6E-DA80-4D1E-A789-FC6E9B59A9CF}" type="datetime1">
              <a:rPr lang="en-US" smtClean="0"/>
              <a:t>11/12/2021</a:t>
            </a:fld>
            <a:endParaRPr lang="en-US"/>
          </a:p>
        </p:txBody>
      </p:sp>
      <p:sp>
        <p:nvSpPr>
          <p:cNvPr id="4" name="Footer Placeholder 3">
            <a:extLst>
              <a:ext uri="{FF2B5EF4-FFF2-40B4-BE49-F238E27FC236}">
                <a16:creationId xmlns:a16="http://schemas.microsoft.com/office/drawing/2014/main" id="{E24E4F68-77CD-40A0-8619-FBE0732AFC35}"/>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9C1EE6D9-8DE4-4636-B91F-762DA20300C1}"/>
              </a:ext>
            </a:extLst>
          </p:cNvPr>
          <p:cNvSpPr>
            <a:spLocks noGrp="1"/>
          </p:cNvSpPr>
          <p:nvPr>
            <p:ph type="sldNum" sz="quarter" idx="12"/>
          </p:nvPr>
        </p:nvSpPr>
        <p:spPr/>
        <p:txBody>
          <a:bodyPr/>
          <a:lstStyle/>
          <a:p>
            <a:fld id="{8601CFF7-9DD1-4C47-9EAB-3E0077C363CE}" type="slidenum">
              <a:rPr lang="en-US" smtClean="0"/>
              <a:t>‹#›</a:t>
            </a:fld>
            <a:endParaRPr lang="en-US"/>
          </a:p>
        </p:txBody>
      </p:sp>
    </p:spTree>
    <p:extLst>
      <p:ext uri="{BB962C8B-B14F-4D97-AF65-F5344CB8AC3E}">
        <p14:creationId xmlns:p14="http://schemas.microsoft.com/office/powerpoint/2010/main" val="1837973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E705E3-70AC-4F45-B378-9E9BE0BDFFEE}"/>
              </a:ext>
            </a:extLst>
          </p:cNvPr>
          <p:cNvSpPr>
            <a:spLocks noGrp="1"/>
          </p:cNvSpPr>
          <p:nvPr>
            <p:ph type="dt" sz="half" idx="10"/>
          </p:nvPr>
        </p:nvSpPr>
        <p:spPr/>
        <p:txBody>
          <a:bodyPr/>
          <a:lstStyle/>
          <a:p>
            <a:fld id="{01B490FA-9C5B-478A-A9E9-517381EB6576}" type="datetime1">
              <a:rPr lang="en-US" smtClean="0"/>
              <a:t>11/12/2021</a:t>
            </a:fld>
            <a:endParaRPr lang="en-US"/>
          </a:p>
        </p:txBody>
      </p:sp>
      <p:sp>
        <p:nvSpPr>
          <p:cNvPr id="3" name="Footer Placeholder 2">
            <a:extLst>
              <a:ext uri="{FF2B5EF4-FFF2-40B4-BE49-F238E27FC236}">
                <a16:creationId xmlns:a16="http://schemas.microsoft.com/office/drawing/2014/main" id="{5B5A7002-86EA-4C60-B4EA-38D1D38700C7}"/>
              </a:ext>
            </a:extLst>
          </p:cNvPr>
          <p:cNvSpPr>
            <a:spLocks noGrp="1"/>
          </p:cNvSpPr>
          <p:nvPr>
            <p:ph type="ftr" sz="quarter" idx="11"/>
          </p:nvPr>
        </p:nvSpPr>
        <p:spPr/>
        <p:txBody>
          <a:bodyPr/>
          <a:lstStyle/>
          <a:p>
            <a:r>
              <a:rPr lang="en-US"/>
              <a:t>Ronald Lee, UC Berkeley, November 13, 2021</a:t>
            </a:r>
          </a:p>
        </p:txBody>
      </p:sp>
      <p:sp>
        <p:nvSpPr>
          <p:cNvPr id="4" name="Slide Number Placeholder 3">
            <a:extLst>
              <a:ext uri="{FF2B5EF4-FFF2-40B4-BE49-F238E27FC236}">
                <a16:creationId xmlns:a16="http://schemas.microsoft.com/office/drawing/2014/main" id="{2A2C472E-C9FF-4014-944E-943D37E0E3BF}"/>
              </a:ext>
            </a:extLst>
          </p:cNvPr>
          <p:cNvSpPr>
            <a:spLocks noGrp="1"/>
          </p:cNvSpPr>
          <p:nvPr>
            <p:ph type="sldNum" sz="quarter" idx="12"/>
          </p:nvPr>
        </p:nvSpPr>
        <p:spPr/>
        <p:txBody>
          <a:bodyPr/>
          <a:lstStyle/>
          <a:p>
            <a:fld id="{8601CFF7-9DD1-4C47-9EAB-3E0077C363CE}" type="slidenum">
              <a:rPr lang="en-US" smtClean="0"/>
              <a:t>‹#›</a:t>
            </a:fld>
            <a:endParaRPr lang="en-US"/>
          </a:p>
        </p:txBody>
      </p:sp>
    </p:spTree>
    <p:extLst>
      <p:ext uri="{BB962C8B-B14F-4D97-AF65-F5344CB8AC3E}">
        <p14:creationId xmlns:p14="http://schemas.microsoft.com/office/powerpoint/2010/main" val="85697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64FEE-C093-4CD6-91F2-A3CD3DB9B0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BBE567-305B-4BD0-AC58-BAD9B5BE1F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63288C-C681-46FB-9D5F-012075B8B1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335C29-101B-414B-B6E1-6521BB02065E}"/>
              </a:ext>
            </a:extLst>
          </p:cNvPr>
          <p:cNvSpPr>
            <a:spLocks noGrp="1"/>
          </p:cNvSpPr>
          <p:nvPr>
            <p:ph type="dt" sz="half" idx="10"/>
          </p:nvPr>
        </p:nvSpPr>
        <p:spPr/>
        <p:txBody>
          <a:bodyPr/>
          <a:lstStyle/>
          <a:p>
            <a:fld id="{179B0EE0-ED07-46EC-AB33-F584E2393E56}" type="datetime1">
              <a:rPr lang="en-US" smtClean="0"/>
              <a:t>11/12/2021</a:t>
            </a:fld>
            <a:endParaRPr lang="en-US"/>
          </a:p>
        </p:txBody>
      </p:sp>
      <p:sp>
        <p:nvSpPr>
          <p:cNvPr id="6" name="Footer Placeholder 5">
            <a:extLst>
              <a:ext uri="{FF2B5EF4-FFF2-40B4-BE49-F238E27FC236}">
                <a16:creationId xmlns:a16="http://schemas.microsoft.com/office/drawing/2014/main" id="{2CBC3EF9-31F1-47B3-A8C0-6CF0AED9F772}"/>
              </a:ext>
            </a:extLst>
          </p:cNvPr>
          <p:cNvSpPr>
            <a:spLocks noGrp="1"/>
          </p:cNvSpPr>
          <p:nvPr>
            <p:ph type="ftr" sz="quarter" idx="11"/>
          </p:nvPr>
        </p:nvSpPr>
        <p:spPr/>
        <p:txBody>
          <a:bodyPr/>
          <a:lstStyle/>
          <a:p>
            <a:r>
              <a:rPr lang="en-US"/>
              <a:t>Ronald Lee, UC Berkeley, November 13, 2021</a:t>
            </a:r>
          </a:p>
        </p:txBody>
      </p:sp>
      <p:sp>
        <p:nvSpPr>
          <p:cNvPr id="7" name="Slide Number Placeholder 6">
            <a:extLst>
              <a:ext uri="{FF2B5EF4-FFF2-40B4-BE49-F238E27FC236}">
                <a16:creationId xmlns:a16="http://schemas.microsoft.com/office/drawing/2014/main" id="{0E080B51-94C6-46B6-B3D3-81542C78875F}"/>
              </a:ext>
            </a:extLst>
          </p:cNvPr>
          <p:cNvSpPr>
            <a:spLocks noGrp="1"/>
          </p:cNvSpPr>
          <p:nvPr>
            <p:ph type="sldNum" sz="quarter" idx="12"/>
          </p:nvPr>
        </p:nvSpPr>
        <p:spPr/>
        <p:txBody>
          <a:bodyPr/>
          <a:lstStyle/>
          <a:p>
            <a:fld id="{8601CFF7-9DD1-4C47-9EAB-3E0077C363CE}" type="slidenum">
              <a:rPr lang="en-US" smtClean="0"/>
              <a:t>‹#›</a:t>
            </a:fld>
            <a:endParaRPr lang="en-US"/>
          </a:p>
        </p:txBody>
      </p:sp>
    </p:spTree>
    <p:extLst>
      <p:ext uri="{BB962C8B-B14F-4D97-AF65-F5344CB8AC3E}">
        <p14:creationId xmlns:p14="http://schemas.microsoft.com/office/powerpoint/2010/main" val="41954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F508-80AF-4407-96FF-1AF6C1A2AD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877F63-36C8-4C0C-9BBD-230DA06B86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ED62D5-E93D-4AE3-88FF-13B81C0970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E5F80D-B4B1-41E1-B253-A7793AAF99B7}"/>
              </a:ext>
            </a:extLst>
          </p:cNvPr>
          <p:cNvSpPr>
            <a:spLocks noGrp="1"/>
          </p:cNvSpPr>
          <p:nvPr>
            <p:ph type="dt" sz="half" idx="10"/>
          </p:nvPr>
        </p:nvSpPr>
        <p:spPr/>
        <p:txBody>
          <a:bodyPr/>
          <a:lstStyle/>
          <a:p>
            <a:fld id="{E801A634-30EE-4EFB-A2BE-3B2F86F577BB}" type="datetime1">
              <a:rPr lang="en-US" smtClean="0"/>
              <a:t>11/12/2021</a:t>
            </a:fld>
            <a:endParaRPr lang="en-US"/>
          </a:p>
        </p:txBody>
      </p:sp>
      <p:sp>
        <p:nvSpPr>
          <p:cNvPr id="6" name="Footer Placeholder 5">
            <a:extLst>
              <a:ext uri="{FF2B5EF4-FFF2-40B4-BE49-F238E27FC236}">
                <a16:creationId xmlns:a16="http://schemas.microsoft.com/office/drawing/2014/main" id="{59AEB338-9C74-4F23-BD38-515BA861F3AD}"/>
              </a:ext>
            </a:extLst>
          </p:cNvPr>
          <p:cNvSpPr>
            <a:spLocks noGrp="1"/>
          </p:cNvSpPr>
          <p:nvPr>
            <p:ph type="ftr" sz="quarter" idx="11"/>
          </p:nvPr>
        </p:nvSpPr>
        <p:spPr/>
        <p:txBody>
          <a:bodyPr/>
          <a:lstStyle/>
          <a:p>
            <a:r>
              <a:rPr lang="en-US"/>
              <a:t>Ronald Lee, UC Berkeley, November 13, 2021</a:t>
            </a:r>
          </a:p>
        </p:txBody>
      </p:sp>
      <p:sp>
        <p:nvSpPr>
          <p:cNvPr id="7" name="Slide Number Placeholder 6">
            <a:extLst>
              <a:ext uri="{FF2B5EF4-FFF2-40B4-BE49-F238E27FC236}">
                <a16:creationId xmlns:a16="http://schemas.microsoft.com/office/drawing/2014/main" id="{D961A14E-D433-45D5-AA0D-FEECB7577272}"/>
              </a:ext>
            </a:extLst>
          </p:cNvPr>
          <p:cNvSpPr>
            <a:spLocks noGrp="1"/>
          </p:cNvSpPr>
          <p:nvPr>
            <p:ph type="sldNum" sz="quarter" idx="12"/>
          </p:nvPr>
        </p:nvSpPr>
        <p:spPr/>
        <p:txBody>
          <a:bodyPr/>
          <a:lstStyle/>
          <a:p>
            <a:fld id="{8601CFF7-9DD1-4C47-9EAB-3E0077C363CE}" type="slidenum">
              <a:rPr lang="en-US" smtClean="0"/>
              <a:t>‹#›</a:t>
            </a:fld>
            <a:endParaRPr lang="en-US"/>
          </a:p>
        </p:txBody>
      </p:sp>
    </p:spTree>
    <p:extLst>
      <p:ext uri="{BB962C8B-B14F-4D97-AF65-F5344CB8AC3E}">
        <p14:creationId xmlns:p14="http://schemas.microsoft.com/office/powerpoint/2010/main" val="2735464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D004C-7198-46BA-9EF4-039BE2CE3A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55B9B1-B4AC-4126-9AF9-F7753F128C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08C9F1-6CC5-42B3-96D7-D41F94CCB9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23789-D326-4969-9406-68970CB39B63}" type="datetime1">
              <a:rPr lang="en-US" smtClean="0"/>
              <a:t>11/12/2021</a:t>
            </a:fld>
            <a:endParaRPr lang="en-US"/>
          </a:p>
        </p:txBody>
      </p:sp>
      <p:sp>
        <p:nvSpPr>
          <p:cNvPr id="5" name="Footer Placeholder 4">
            <a:extLst>
              <a:ext uri="{FF2B5EF4-FFF2-40B4-BE49-F238E27FC236}">
                <a16:creationId xmlns:a16="http://schemas.microsoft.com/office/drawing/2014/main" id="{B3F487E5-EC04-48F5-BBE2-9C3F91E4E4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Ronald Lee, UC Berkeley, November 13, 2021</a:t>
            </a:r>
          </a:p>
        </p:txBody>
      </p:sp>
      <p:sp>
        <p:nvSpPr>
          <p:cNvPr id="6" name="Slide Number Placeholder 5">
            <a:extLst>
              <a:ext uri="{FF2B5EF4-FFF2-40B4-BE49-F238E27FC236}">
                <a16:creationId xmlns:a16="http://schemas.microsoft.com/office/drawing/2014/main" id="{1347B1C8-1D42-4D43-804F-434B329FB0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1CFF7-9DD1-4C47-9EAB-3E0077C363CE}" type="slidenum">
              <a:rPr lang="en-US" smtClean="0"/>
              <a:t>‹#›</a:t>
            </a:fld>
            <a:endParaRPr lang="en-US"/>
          </a:p>
        </p:txBody>
      </p:sp>
    </p:spTree>
    <p:extLst>
      <p:ext uri="{BB962C8B-B14F-4D97-AF65-F5344CB8AC3E}">
        <p14:creationId xmlns:p14="http://schemas.microsoft.com/office/powerpoint/2010/main" val="1791927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D24D5-6737-4C47-A8CB-002DF64F2821}"/>
              </a:ext>
            </a:extLst>
          </p:cNvPr>
          <p:cNvSpPr>
            <a:spLocks noGrp="1"/>
          </p:cNvSpPr>
          <p:nvPr>
            <p:ph type="ctrTitle"/>
          </p:nvPr>
        </p:nvSpPr>
        <p:spPr/>
        <p:txBody>
          <a:bodyPr>
            <a:normAutofit fontScale="90000"/>
          </a:bodyPr>
          <a:lstStyle/>
          <a:p>
            <a:r>
              <a:rPr lang="en-US" sz="6000">
                <a:effectLst/>
                <a:latin typeface="Calibri" panose="020F0502020204030204" pitchFamily="34" charset="0"/>
                <a:ea typeface="Calibri" panose="020F0502020204030204" pitchFamily="34" charset="0"/>
                <a:cs typeface="Times New Roman" panose="02020603050405020304" pitchFamily="18" charset="0"/>
              </a:rPr>
              <a:t>How demographic trends will bring economic change in coming decades (US and World)</a:t>
            </a:r>
            <a:endParaRPr lang="en-US" dirty="0"/>
          </a:p>
        </p:txBody>
      </p:sp>
      <p:sp>
        <p:nvSpPr>
          <p:cNvPr id="3" name="Subtitle 2">
            <a:extLst>
              <a:ext uri="{FF2B5EF4-FFF2-40B4-BE49-F238E27FC236}">
                <a16:creationId xmlns:a16="http://schemas.microsoft.com/office/drawing/2014/main" id="{A5826BEF-00C2-4DBF-81EB-EDB890DB023D}"/>
              </a:ext>
            </a:extLst>
          </p:cNvPr>
          <p:cNvSpPr>
            <a:spLocks noGrp="1"/>
          </p:cNvSpPr>
          <p:nvPr>
            <p:ph type="subTitle" idx="1"/>
          </p:nvPr>
        </p:nvSpPr>
        <p:spPr>
          <a:xfrm>
            <a:off x="1524000" y="3602038"/>
            <a:ext cx="9144000" cy="2387600"/>
          </a:xfrm>
        </p:spPr>
        <p:txBody>
          <a:bodyPr>
            <a:normAutofit/>
          </a:bodyPr>
          <a:lstStyle/>
          <a:p>
            <a:r>
              <a:rPr lang="en-US"/>
              <a:t>Ronald Lee</a:t>
            </a:r>
          </a:p>
          <a:p>
            <a:r>
              <a:rPr lang="en-US"/>
              <a:t>UC Berkeley, Professor in the Graduate School</a:t>
            </a:r>
          </a:p>
          <a:p>
            <a:pPr algn="ctr" rtl="0" fontAlgn="base"/>
            <a:r>
              <a:rPr lang="en-US" b="1" i="0">
                <a:solidFill>
                  <a:srgbClr val="2F2F2F"/>
                </a:solidFill>
                <a:effectLst/>
                <a:latin typeface="Montserrat" panose="00000500000000000000" pitchFamily="2" charset="0"/>
              </a:rPr>
              <a:t> </a:t>
            </a:r>
            <a:r>
              <a:rPr lang="en-US" b="1" i="1">
                <a:solidFill>
                  <a:srgbClr val="2F2F2F"/>
                </a:solidFill>
                <a:effectLst/>
                <a:latin typeface="Playfair Display" panose="00000500000000000000" pitchFamily="2" charset="0"/>
              </a:rPr>
              <a:t>American Association of Individual Investors</a:t>
            </a:r>
            <a:r>
              <a:rPr lang="en-US" b="1" i="0">
                <a:solidFill>
                  <a:srgbClr val="2F2F2F"/>
                </a:solidFill>
                <a:effectLst/>
                <a:latin typeface="Montserrat" panose="00000500000000000000" pitchFamily="2" charset="0"/>
              </a:rPr>
              <a:t> -- Los Angeles</a:t>
            </a:r>
            <a:r>
              <a:rPr lang="en-US" sz="4000" b="0" i="0" u="none" strike="noStrike" baseline="0">
                <a:latin typeface="Arial" panose="020B0604020202020204" pitchFamily="34" charset="0"/>
              </a:rPr>
              <a:t> </a:t>
            </a:r>
          </a:p>
          <a:p>
            <a:r>
              <a:rPr lang="en-US" sz="2400" b="1" i="0" u="none" strike="noStrike" baseline="0">
                <a:latin typeface="Arial" panose="020B0604020202020204" pitchFamily="34" charset="0"/>
              </a:rPr>
              <a:t>November 13, 2021 </a:t>
            </a:r>
            <a:endParaRPr lang="en-US" b="1" i="0">
              <a:solidFill>
                <a:srgbClr val="2F2F2F"/>
              </a:solidFill>
              <a:effectLst/>
              <a:latin typeface="Montserrat" panose="00000500000000000000" pitchFamily="2" charset="0"/>
            </a:endParaRPr>
          </a:p>
          <a:p>
            <a:endParaRPr lang="en-US" dirty="0"/>
          </a:p>
        </p:txBody>
      </p:sp>
      <p:sp>
        <p:nvSpPr>
          <p:cNvPr id="4" name="Footer Placeholder 3">
            <a:extLst>
              <a:ext uri="{FF2B5EF4-FFF2-40B4-BE49-F238E27FC236}">
                <a16:creationId xmlns:a16="http://schemas.microsoft.com/office/drawing/2014/main" id="{F7947E43-5AB5-419D-92B1-8E9FC5735263}"/>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024D5954-46C6-4803-8BBA-F0C01B176D2D}"/>
              </a:ext>
            </a:extLst>
          </p:cNvPr>
          <p:cNvSpPr>
            <a:spLocks noGrp="1"/>
          </p:cNvSpPr>
          <p:nvPr>
            <p:ph type="sldNum" sz="quarter" idx="12"/>
          </p:nvPr>
        </p:nvSpPr>
        <p:spPr/>
        <p:txBody>
          <a:bodyPr/>
          <a:lstStyle/>
          <a:p>
            <a:fld id="{8601CFF7-9DD1-4C47-9EAB-3E0077C363CE}" type="slidenum">
              <a:rPr lang="en-US" smtClean="0"/>
              <a:t>1</a:t>
            </a:fld>
            <a:endParaRPr lang="en-US"/>
          </a:p>
        </p:txBody>
      </p:sp>
    </p:spTree>
    <p:extLst>
      <p:ext uri="{BB962C8B-B14F-4D97-AF65-F5344CB8AC3E}">
        <p14:creationId xmlns:p14="http://schemas.microsoft.com/office/powerpoint/2010/main" val="822401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B815-5155-4F99-A975-99FF14F1EC4F}"/>
              </a:ext>
            </a:extLst>
          </p:cNvPr>
          <p:cNvSpPr>
            <a:spLocks noGrp="1"/>
          </p:cNvSpPr>
          <p:nvPr>
            <p:ph type="title"/>
          </p:nvPr>
        </p:nvSpPr>
        <p:spPr>
          <a:xfrm>
            <a:off x="838200" y="365125"/>
            <a:ext cx="10436258" cy="1269074"/>
          </a:xfrm>
        </p:spPr>
        <p:txBody>
          <a:bodyPr>
            <a:normAutofit fontScale="90000"/>
          </a:bodyPr>
          <a:lstStyle/>
          <a:p>
            <a:r>
              <a:rPr lang="en-US" dirty="0"/>
              <a:t>Why has it declined? These factors explain much of the decline</a:t>
            </a:r>
          </a:p>
        </p:txBody>
      </p:sp>
      <p:sp>
        <p:nvSpPr>
          <p:cNvPr id="3" name="Footer Placeholder 2">
            <a:extLst>
              <a:ext uri="{FF2B5EF4-FFF2-40B4-BE49-F238E27FC236}">
                <a16:creationId xmlns:a16="http://schemas.microsoft.com/office/drawing/2014/main" id="{40DA8DB9-085F-43E7-BC5B-A03196AFFE13}"/>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A64DAEE8-4E8C-467E-8227-8BED08C5F949}"/>
              </a:ext>
            </a:extLst>
          </p:cNvPr>
          <p:cNvSpPr>
            <a:spLocks noGrp="1"/>
          </p:cNvSpPr>
          <p:nvPr>
            <p:ph type="sldNum" sz="quarter" idx="12"/>
          </p:nvPr>
        </p:nvSpPr>
        <p:spPr/>
        <p:txBody>
          <a:bodyPr/>
          <a:lstStyle/>
          <a:p>
            <a:fld id="{8601CFF7-9DD1-4C47-9EAB-3E0077C363CE}" type="slidenum">
              <a:rPr lang="en-US" smtClean="0"/>
              <a:t>10</a:t>
            </a:fld>
            <a:endParaRPr lang="en-US"/>
          </a:p>
        </p:txBody>
      </p:sp>
      <p:sp>
        <p:nvSpPr>
          <p:cNvPr id="8" name="Content Placeholder 7">
            <a:extLst>
              <a:ext uri="{FF2B5EF4-FFF2-40B4-BE49-F238E27FC236}">
                <a16:creationId xmlns:a16="http://schemas.microsoft.com/office/drawing/2014/main" id="{1268E92F-4D60-4BE1-A6A5-06B41D43B43D}"/>
              </a:ext>
            </a:extLst>
          </p:cNvPr>
          <p:cNvSpPr>
            <a:spLocks noGrp="1"/>
          </p:cNvSpPr>
          <p:nvPr>
            <p:ph idx="1"/>
          </p:nvPr>
        </p:nvSpPr>
        <p:spPr>
          <a:xfrm>
            <a:off x="744718" y="1825625"/>
            <a:ext cx="3129698" cy="4351338"/>
          </a:xfrm>
        </p:spPr>
        <p:txBody>
          <a:bodyPr>
            <a:normAutofit fontScale="92500" lnSpcReduction="20000"/>
          </a:bodyPr>
          <a:lstStyle/>
          <a:p>
            <a:r>
              <a:rPr lang="en-US" dirty="0"/>
              <a:t>Increased education of women</a:t>
            </a:r>
          </a:p>
          <a:p>
            <a:r>
              <a:rPr lang="en-US" dirty="0"/>
              <a:t>Rising costs of child care</a:t>
            </a:r>
          </a:p>
          <a:p>
            <a:r>
              <a:rPr lang="en-US" dirty="0"/>
              <a:t>Rising wages of women relative to men</a:t>
            </a:r>
          </a:p>
          <a:p>
            <a:r>
              <a:rPr lang="en-US" dirty="0"/>
              <a:t>Postponement of birth to later ages</a:t>
            </a:r>
          </a:p>
          <a:p>
            <a:r>
              <a:rPr lang="en-US" dirty="0"/>
              <a:t>Reduction by a third in unintended births.</a:t>
            </a:r>
          </a:p>
        </p:txBody>
      </p:sp>
      <p:pic>
        <p:nvPicPr>
          <p:cNvPr id="4" name="Picture 3">
            <a:extLst>
              <a:ext uri="{FF2B5EF4-FFF2-40B4-BE49-F238E27FC236}">
                <a16:creationId xmlns:a16="http://schemas.microsoft.com/office/drawing/2014/main" id="{FC59FDF1-DEBA-492D-9696-233B9ABB4797}"/>
              </a:ext>
            </a:extLst>
          </p:cNvPr>
          <p:cNvPicPr>
            <a:picLocks noChangeAspect="1"/>
          </p:cNvPicPr>
          <p:nvPr/>
        </p:nvPicPr>
        <p:blipFill>
          <a:blip r:embed="rId2"/>
          <a:stretch>
            <a:fillRect/>
          </a:stretch>
        </p:blipFill>
        <p:spPr>
          <a:xfrm>
            <a:off x="4983656" y="1634199"/>
            <a:ext cx="5986791" cy="4346825"/>
          </a:xfrm>
          <a:prstGeom prst="rect">
            <a:avLst/>
          </a:prstGeom>
        </p:spPr>
      </p:pic>
      <p:sp>
        <p:nvSpPr>
          <p:cNvPr id="9" name="TextBox 8">
            <a:extLst>
              <a:ext uri="{FF2B5EF4-FFF2-40B4-BE49-F238E27FC236}">
                <a16:creationId xmlns:a16="http://schemas.microsoft.com/office/drawing/2014/main" id="{7CDF97A1-D63B-46B4-835F-1B5C1889FB4A}"/>
              </a:ext>
            </a:extLst>
          </p:cNvPr>
          <p:cNvSpPr txBox="1"/>
          <p:nvPr/>
        </p:nvSpPr>
        <p:spPr>
          <a:xfrm>
            <a:off x="9619785" y="2672440"/>
            <a:ext cx="724829" cy="461665"/>
          </a:xfrm>
          <a:prstGeom prst="rect">
            <a:avLst/>
          </a:prstGeom>
          <a:noFill/>
        </p:spPr>
        <p:txBody>
          <a:bodyPr wrap="square" rtlCol="0">
            <a:spAutoFit/>
          </a:bodyPr>
          <a:lstStyle/>
          <a:p>
            <a:r>
              <a:rPr lang="en-US" sz="1200" dirty="0"/>
              <a:t>2007</a:t>
            </a:r>
          </a:p>
          <a:p>
            <a:r>
              <a:rPr lang="en-US" sz="1200" dirty="0"/>
              <a:t>2.11</a:t>
            </a:r>
          </a:p>
        </p:txBody>
      </p:sp>
    </p:spTree>
    <p:extLst>
      <p:ext uri="{BB962C8B-B14F-4D97-AF65-F5344CB8AC3E}">
        <p14:creationId xmlns:p14="http://schemas.microsoft.com/office/powerpoint/2010/main" val="2924873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E05D0-6749-417E-8298-3DEAE8D63CA6}"/>
              </a:ext>
            </a:extLst>
          </p:cNvPr>
          <p:cNvSpPr>
            <a:spLocks noGrp="1"/>
          </p:cNvSpPr>
          <p:nvPr>
            <p:ph type="title"/>
          </p:nvPr>
        </p:nvSpPr>
        <p:spPr/>
        <p:txBody>
          <a:bodyPr/>
          <a:lstStyle/>
          <a:p>
            <a:r>
              <a:rPr lang="en-US" dirty="0"/>
              <a:t>We have joined the low fertility club of other rich nations</a:t>
            </a:r>
          </a:p>
        </p:txBody>
      </p:sp>
      <p:sp>
        <p:nvSpPr>
          <p:cNvPr id="3" name="Content Placeholder 2">
            <a:extLst>
              <a:ext uri="{FF2B5EF4-FFF2-40B4-BE49-F238E27FC236}">
                <a16:creationId xmlns:a16="http://schemas.microsoft.com/office/drawing/2014/main" id="{828CEFA4-DAE9-4EFF-913D-9297D18A2003}"/>
              </a:ext>
            </a:extLst>
          </p:cNvPr>
          <p:cNvSpPr>
            <a:spLocks noGrp="1"/>
          </p:cNvSpPr>
          <p:nvPr>
            <p:ph idx="1"/>
          </p:nvPr>
        </p:nvSpPr>
        <p:spPr/>
        <p:txBody>
          <a:bodyPr/>
          <a:lstStyle/>
          <a:p>
            <a:r>
              <a:rPr lang="en-US" dirty="0"/>
              <a:t>Will fertility continue to be low? Probably.</a:t>
            </a:r>
          </a:p>
          <a:p>
            <a:r>
              <a:rPr lang="en-US" dirty="0"/>
              <a:t>If so, population and labor force  growth rate will drop by .7% per year and increase pop aging. </a:t>
            </a:r>
          </a:p>
          <a:p>
            <a:r>
              <a:rPr lang="en-US" dirty="0"/>
              <a:t>Social Security Administration assumes fertility will return to pre-Recession levels at 1.9 births per woman...it might, or might not.</a:t>
            </a:r>
          </a:p>
        </p:txBody>
      </p:sp>
      <p:sp>
        <p:nvSpPr>
          <p:cNvPr id="4" name="Footer Placeholder 3">
            <a:extLst>
              <a:ext uri="{FF2B5EF4-FFF2-40B4-BE49-F238E27FC236}">
                <a16:creationId xmlns:a16="http://schemas.microsoft.com/office/drawing/2014/main" id="{62D4DF2D-9569-4DDC-AD0B-A4BA4E249965}"/>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B9320B0E-3F83-4D76-A8AD-A759971DF54B}"/>
              </a:ext>
            </a:extLst>
          </p:cNvPr>
          <p:cNvSpPr>
            <a:spLocks noGrp="1"/>
          </p:cNvSpPr>
          <p:nvPr>
            <p:ph type="sldNum" sz="quarter" idx="12"/>
          </p:nvPr>
        </p:nvSpPr>
        <p:spPr/>
        <p:txBody>
          <a:bodyPr/>
          <a:lstStyle/>
          <a:p>
            <a:fld id="{8601CFF7-9DD1-4C47-9EAB-3E0077C363CE}" type="slidenum">
              <a:rPr lang="en-US" smtClean="0"/>
              <a:t>11</a:t>
            </a:fld>
            <a:endParaRPr lang="en-US"/>
          </a:p>
        </p:txBody>
      </p:sp>
    </p:spTree>
    <p:extLst>
      <p:ext uri="{BB962C8B-B14F-4D97-AF65-F5344CB8AC3E}">
        <p14:creationId xmlns:p14="http://schemas.microsoft.com/office/powerpoint/2010/main" val="1142537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C90B4-E117-4DFF-A972-9012309C72DF}"/>
              </a:ext>
            </a:extLst>
          </p:cNvPr>
          <p:cNvSpPr>
            <a:spLocks noGrp="1"/>
          </p:cNvSpPr>
          <p:nvPr>
            <p:ph type="title"/>
          </p:nvPr>
        </p:nvSpPr>
        <p:spPr/>
        <p:txBody>
          <a:bodyPr/>
          <a:lstStyle/>
          <a:p>
            <a:r>
              <a:rPr lang="en-US" dirty="0"/>
              <a:t>Now consider mortality topics which matter for</a:t>
            </a:r>
          </a:p>
        </p:txBody>
      </p:sp>
      <p:sp>
        <p:nvSpPr>
          <p:cNvPr id="3" name="Content Placeholder 2">
            <a:extLst>
              <a:ext uri="{FF2B5EF4-FFF2-40B4-BE49-F238E27FC236}">
                <a16:creationId xmlns:a16="http://schemas.microsoft.com/office/drawing/2014/main" id="{ED1018F4-8B6A-4376-A219-51D0CE8CE2D4}"/>
              </a:ext>
            </a:extLst>
          </p:cNvPr>
          <p:cNvSpPr>
            <a:spLocks noGrp="1"/>
          </p:cNvSpPr>
          <p:nvPr>
            <p:ph idx="1"/>
          </p:nvPr>
        </p:nvSpPr>
        <p:spPr/>
        <p:txBody>
          <a:bodyPr/>
          <a:lstStyle/>
          <a:p>
            <a:r>
              <a:rPr lang="en-US" dirty="0"/>
              <a:t>Life insurance industry</a:t>
            </a:r>
          </a:p>
          <a:p>
            <a:r>
              <a:rPr lang="en-US" dirty="0"/>
              <a:t>Annuities</a:t>
            </a:r>
          </a:p>
          <a:p>
            <a:r>
              <a:rPr lang="en-US" dirty="0"/>
              <a:t>Pensions</a:t>
            </a:r>
          </a:p>
          <a:p>
            <a:r>
              <a:rPr lang="en-US" dirty="0"/>
              <a:t>Longevity swap industry</a:t>
            </a:r>
          </a:p>
          <a:p>
            <a:endParaRPr lang="en-US" dirty="0"/>
          </a:p>
          <a:p>
            <a:r>
              <a:rPr lang="en-US" dirty="0"/>
              <a:t>As well as population aging and general wellbeing.</a:t>
            </a:r>
          </a:p>
        </p:txBody>
      </p:sp>
      <p:sp>
        <p:nvSpPr>
          <p:cNvPr id="4" name="Footer Placeholder 3">
            <a:extLst>
              <a:ext uri="{FF2B5EF4-FFF2-40B4-BE49-F238E27FC236}">
                <a16:creationId xmlns:a16="http://schemas.microsoft.com/office/drawing/2014/main" id="{75A36888-06DC-4DFC-BC6B-C6A1C26F9C94}"/>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BE1F216E-5A59-41E0-B9D2-A5C2E86910B2}"/>
              </a:ext>
            </a:extLst>
          </p:cNvPr>
          <p:cNvSpPr>
            <a:spLocks noGrp="1"/>
          </p:cNvSpPr>
          <p:nvPr>
            <p:ph type="sldNum" sz="quarter" idx="12"/>
          </p:nvPr>
        </p:nvSpPr>
        <p:spPr/>
        <p:txBody>
          <a:bodyPr/>
          <a:lstStyle/>
          <a:p>
            <a:fld id="{8601CFF7-9DD1-4C47-9EAB-3E0077C363CE}" type="slidenum">
              <a:rPr lang="en-US" smtClean="0"/>
              <a:t>12</a:t>
            </a:fld>
            <a:endParaRPr lang="en-US"/>
          </a:p>
        </p:txBody>
      </p:sp>
    </p:spTree>
    <p:extLst>
      <p:ext uri="{BB962C8B-B14F-4D97-AF65-F5344CB8AC3E}">
        <p14:creationId xmlns:p14="http://schemas.microsoft.com/office/powerpoint/2010/main" val="2653502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C4D69-C7CD-4A1D-AD57-70DD15062EB0}"/>
              </a:ext>
            </a:extLst>
          </p:cNvPr>
          <p:cNvSpPr>
            <a:spLocks noGrp="1"/>
          </p:cNvSpPr>
          <p:nvPr>
            <p:ph type="title"/>
          </p:nvPr>
        </p:nvSpPr>
        <p:spPr/>
        <p:txBody>
          <a:bodyPr/>
          <a:lstStyle/>
          <a:p>
            <a:r>
              <a:rPr lang="en-US" dirty="0"/>
              <a:t>Life expectancy in top 40 countries in World, 1980-2015. US went from 20</a:t>
            </a:r>
            <a:r>
              <a:rPr lang="en-US" baseline="30000" dirty="0"/>
              <a:t>th</a:t>
            </a:r>
            <a:r>
              <a:rPr lang="en-US" dirty="0"/>
              <a:t> to last.</a:t>
            </a:r>
          </a:p>
        </p:txBody>
      </p:sp>
      <p:pic>
        <p:nvPicPr>
          <p:cNvPr id="6" name="Content Placeholder 5">
            <a:extLst>
              <a:ext uri="{FF2B5EF4-FFF2-40B4-BE49-F238E27FC236}">
                <a16:creationId xmlns:a16="http://schemas.microsoft.com/office/drawing/2014/main" id="{8F0A3208-407A-4B31-A2FA-0DCB888F37B2}"/>
              </a:ext>
            </a:extLst>
          </p:cNvPr>
          <p:cNvPicPr>
            <a:picLocks noGrp="1" noChangeAspect="1"/>
          </p:cNvPicPr>
          <p:nvPr>
            <p:ph idx="1"/>
          </p:nvPr>
        </p:nvPicPr>
        <p:blipFill>
          <a:blip r:embed="rId2"/>
          <a:stretch>
            <a:fillRect/>
          </a:stretch>
        </p:blipFill>
        <p:spPr>
          <a:xfrm>
            <a:off x="3022725" y="1642250"/>
            <a:ext cx="6151755" cy="4714100"/>
          </a:xfrm>
          <a:prstGeom prst="rect">
            <a:avLst/>
          </a:prstGeom>
        </p:spPr>
      </p:pic>
      <p:sp>
        <p:nvSpPr>
          <p:cNvPr id="4" name="Footer Placeholder 3">
            <a:extLst>
              <a:ext uri="{FF2B5EF4-FFF2-40B4-BE49-F238E27FC236}">
                <a16:creationId xmlns:a16="http://schemas.microsoft.com/office/drawing/2014/main" id="{18E268FA-4FD1-44D3-88E1-079513ED8DD2}"/>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79B2AA0F-7F3D-4388-BE75-A818B83A0BBB}"/>
              </a:ext>
            </a:extLst>
          </p:cNvPr>
          <p:cNvSpPr>
            <a:spLocks noGrp="1"/>
          </p:cNvSpPr>
          <p:nvPr>
            <p:ph type="sldNum" sz="quarter" idx="12"/>
          </p:nvPr>
        </p:nvSpPr>
        <p:spPr/>
        <p:txBody>
          <a:bodyPr/>
          <a:lstStyle/>
          <a:p>
            <a:fld id="{8601CFF7-9DD1-4C47-9EAB-3E0077C363CE}" type="slidenum">
              <a:rPr lang="en-US" smtClean="0"/>
              <a:t>13</a:t>
            </a:fld>
            <a:endParaRPr lang="en-US"/>
          </a:p>
        </p:txBody>
      </p:sp>
      <p:sp>
        <p:nvSpPr>
          <p:cNvPr id="7" name="TextBox 6">
            <a:extLst>
              <a:ext uri="{FF2B5EF4-FFF2-40B4-BE49-F238E27FC236}">
                <a16:creationId xmlns:a16="http://schemas.microsoft.com/office/drawing/2014/main" id="{C3FEB621-EA6B-4CA9-B637-C4BCA99458CD}"/>
              </a:ext>
            </a:extLst>
          </p:cNvPr>
          <p:cNvSpPr txBox="1"/>
          <p:nvPr/>
        </p:nvSpPr>
        <p:spPr>
          <a:xfrm>
            <a:off x="9080312" y="3167390"/>
            <a:ext cx="652968" cy="523220"/>
          </a:xfrm>
          <a:prstGeom prst="rect">
            <a:avLst/>
          </a:prstGeom>
          <a:noFill/>
        </p:spPr>
        <p:txBody>
          <a:bodyPr wrap="square" rtlCol="0">
            <a:spAutoFit/>
          </a:bodyPr>
          <a:lstStyle/>
          <a:p>
            <a:r>
              <a:rPr lang="en-US" sz="2800" dirty="0"/>
              <a:t>US</a:t>
            </a:r>
          </a:p>
        </p:txBody>
      </p:sp>
      <p:cxnSp>
        <p:nvCxnSpPr>
          <p:cNvPr id="10" name="Straight Arrow Connector 9">
            <a:extLst>
              <a:ext uri="{FF2B5EF4-FFF2-40B4-BE49-F238E27FC236}">
                <a16:creationId xmlns:a16="http://schemas.microsoft.com/office/drawing/2014/main" id="{039F1CF0-6CB5-4E44-959F-73426D0AABB8}"/>
              </a:ext>
            </a:extLst>
          </p:cNvPr>
          <p:cNvCxnSpPr/>
          <p:nvPr/>
        </p:nvCxnSpPr>
        <p:spPr>
          <a:xfrm flipH="1" flipV="1">
            <a:off x="8778240" y="2967813"/>
            <a:ext cx="254000" cy="4611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7E815C7-02FF-42D2-A980-7B5677E8CF7C}"/>
              </a:ext>
            </a:extLst>
          </p:cNvPr>
          <p:cNvSpPr txBox="1"/>
          <p:nvPr/>
        </p:nvSpPr>
        <p:spPr>
          <a:xfrm>
            <a:off x="6878195" y="6031210"/>
            <a:ext cx="2575685" cy="461665"/>
          </a:xfrm>
          <a:prstGeom prst="rect">
            <a:avLst/>
          </a:prstGeom>
          <a:noFill/>
        </p:spPr>
        <p:txBody>
          <a:bodyPr wrap="square" rtlCol="0">
            <a:spAutoFit/>
          </a:bodyPr>
          <a:lstStyle/>
          <a:p>
            <a:r>
              <a:rPr lang="en-US" sz="1200" dirty="0"/>
              <a:t>Source: Fig 1-3 in National Academies Report, 2018.</a:t>
            </a:r>
          </a:p>
        </p:txBody>
      </p:sp>
    </p:spTree>
    <p:extLst>
      <p:ext uri="{BB962C8B-B14F-4D97-AF65-F5344CB8AC3E}">
        <p14:creationId xmlns:p14="http://schemas.microsoft.com/office/powerpoint/2010/main" val="4025509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9FE4F-0E79-4A32-A6A7-60BC046DBDB8}"/>
              </a:ext>
            </a:extLst>
          </p:cNvPr>
          <p:cNvSpPr>
            <a:spLocks noGrp="1"/>
          </p:cNvSpPr>
          <p:nvPr>
            <p:ph type="title"/>
          </p:nvPr>
        </p:nvSpPr>
        <p:spPr>
          <a:xfrm>
            <a:off x="477520" y="365125"/>
            <a:ext cx="11186160" cy="1325563"/>
          </a:xfrm>
        </p:spPr>
        <p:txBody>
          <a:bodyPr>
            <a:noAutofit/>
          </a:bodyPr>
          <a:lstStyle/>
          <a:p>
            <a:r>
              <a:rPr lang="en-US" sz="4000" dirty="0"/>
              <a:t>Since 2014 a stunning reversal of trend in US life expectancy</a:t>
            </a:r>
          </a:p>
        </p:txBody>
      </p:sp>
      <p:pic>
        <p:nvPicPr>
          <p:cNvPr id="4" name="Content Placeholder 3">
            <a:extLst>
              <a:ext uri="{FF2B5EF4-FFF2-40B4-BE49-F238E27FC236}">
                <a16:creationId xmlns:a16="http://schemas.microsoft.com/office/drawing/2014/main" id="{E1D9FE1D-B7CE-48FD-B359-BDCBED96D74C}"/>
              </a:ext>
            </a:extLst>
          </p:cNvPr>
          <p:cNvPicPr>
            <a:picLocks noGrp="1" noChangeAspect="1"/>
          </p:cNvPicPr>
          <p:nvPr>
            <p:ph idx="1"/>
          </p:nvPr>
        </p:nvPicPr>
        <p:blipFill>
          <a:blip r:embed="rId2"/>
          <a:stretch>
            <a:fillRect/>
          </a:stretch>
        </p:blipFill>
        <p:spPr>
          <a:xfrm>
            <a:off x="3103929" y="1825625"/>
            <a:ext cx="5984141" cy="4351338"/>
          </a:xfrm>
          <a:prstGeom prst="rect">
            <a:avLst/>
          </a:prstGeom>
        </p:spPr>
      </p:pic>
      <p:sp>
        <p:nvSpPr>
          <p:cNvPr id="3" name="Footer Placeholder 2">
            <a:extLst>
              <a:ext uri="{FF2B5EF4-FFF2-40B4-BE49-F238E27FC236}">
                <a16:creationId xmlns:a16="http://schemas.microsoft.com/office/drawing/2014/main" id="{0EB7A2E2-013B-4FDF-9FDA-215A46CDAFD0}"/>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75B3635A-A438-49C1-BEAA-838062C3866F}"/>
              </a:ext>
            </a:extLst>
          </p:cNvPr>
          <p:cNvSpPr>
            <a:spLocks noGrp="1"/>
          </p:cNvSpPr>
          <p:nvPr>
            <p:ph type="sldNum" sz="quarter" idx="12"/>
          </p:nvPr>
        </p:nvSpPr>
        <p:spPr/>
        <p:txBody>
          <a:bodyPr/>
          <a:lstStyle/>
          <a:p>
            <a:fld id="{8601CFF7-9DD1-4C47-9EAB-3E0077C363CE}" type="slidenum">
              <a:rPr lang="en-US" smtClean="0"/>
              <a:t>14</a:t>
            </a:fld>
            <a:endParaRPr lang="en-US"/>
          </a:p>
        </p:txBody>
      </p:sp>
    </p:spTree>
    <p:extLst>
      <p:ext uri="{BB962C8B-B14F-4D97-AF65-F5344CB8AC3E}">
        <p14:creationId xmlns:p14="http://schemas.microsoft.com/office/powerpoint/2010/main" val="778688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9FE4F-0E79-4A32-A6A7-60BC046DBDB8}"/>
              </a:ext>
            </a:extLst>
          </p:cNvPr>
          <p:cNvSpPr>
            <a:spLocks noGrp="1"/>
          </p:cNvSpPr>
          <p:nvPr>
            <p:ph type="title"/>
          </p:nvPr>
        </p:nvSpPr>
        <p:spPr/>
        <p:txBody>
          <a:bodyPr>
            <a:noAutofit/>
          </a:bodyPr>
          <a:lstStyle/>
          <a:p>
            <a:r>
              <a:rPr lang="en-US" sz="3600" dirty="0"/>
              <a:t>After many decades of trending upward, now three years of decline</a:t>
            </a:r>
          </a:p>
        </p:txBody>
      </p:sp>
      <p:pic>
        <p:nvPicPr>
          <p:cNvPr id="4" name="Content Placeholder 3">
            <a:extLst>
              <a:ext uri="{FF2B5EF4-FFF2-40B4-BE49-F238E27FC236}">
                <a16:creationId xmlns:a16="http://schemas.microsoft.com/office/drawing/2014/main" id="{E1D9FE1D-B7CE-48FD-B359-BDCBED96D74C}"/>
              </a:ext>
            </a:extLst>
          </p:cNvPr>
          <p:cNvPicPr>
            <a:picLocks noGrp="1" noChangeAspect="1"/>
          </p:cNvPicPr>
          <p:nvPr>
            <p:ph idx="1"/>
          </p:nvPr>
        </p:nvPicPr>
        <p:blipFill>
          <a:blip r:embed="rId2"/>
          <a:stretch>
            <a:fillRect/>
          </a:stretch>
        </p:blipFill>
        <p:spPr>
          <a:xfrm>
            <a:off x="3103929" y="1825625"/>
            <a:ext cx="5984141" cy="4351338"/>
          </a:xfrm>
          <a:prstGeom prst="rect">
            <a:avLst/>
          </a:prstGeom>
        </p:spPr>
      </p:pic>
      <p:cxnSp>
        <p:nvCxnSpPr>
          <p:cNvPr id="5" name="Straight Connector 4">
            <a:extLst>
              <a:ext uri="{FF2B5EF4-FFF2-40B4-BE49-F238E27FC236}">
                <a16:creationId xmlns:a16="http://schemas.microsoft.com/office/drawing/2014/main" id="{DADE9F6E-2E25-480B-9D6F-8B9BDE48FCE5}"/>
              </a:ext>
            </a:extLst>
          </p:cNvPr>
          <p:cNvCxnSpPr>
            <a:cxnSpLocks/>
          </p:cNvCxnSpPr>
          <p:nvPr/>
        </p:nvCxnSpPr>
        <p:spPr>
          <a:xfrm flipV="1">
            <a:off x="5390513" y="2213149"/>
            <a:ext cx="3187270" cy="159039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5B689EA-3332-4F3F-8F52-9B21ECF8BD6B}"/>
              </a:ext>
            </a:extLst>
          </p:cNvPr>
          <p:cNvCxnSpPr>
            <a:cxnSpLocks/>
          </p:cNvCxnSpPr>
          <p:nvPr/>
        </p:nvCxnSpPr>
        <p:spPr>
          <a:xfrm flipH="1">
            <a:off x="7850167" y="2348086"/>
            <a:ext cx="2" cy="25303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CF54376-B0CF-4152-8DB7-5802CAB312CE}"/>
              </a:ext>
            </a:extLst>
          </p:cNvPr>
          <p:cNvCxnSpPr>
            <a:cxnSpLocks/>
          </p:cNvCxnSpPr>
          <p:nvPr/>
        </p:nvCxnSpPr>
        <p:spPr>
          <a:xfrm>
            <a:off x="8040633" y="2348086"/>
            <a:ext cx="34316" cy="2485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91AFF2C-090F-4DE2-ADB0-DD103CE303AE}"/>
              </a:ext>
            </a:extLst>
          </p:cNvPr>
          <p:cNvSpPr txBox="1"/>
          <p:nvPr/>
        </p:nvSpPr>
        <p:spPr>
          <a:xfrm>
            <a:off x="8074949" y="2536882"/>
            <a:ext cx="1005669" cy="369332"/>
          </a:xfrm>
          <a:prstGeom prst="rect">
            <a:avLst/>
          </a:prstGeom>
          <a:noFill/>
        </p:spPr>
        <p:txBody>
          <a:bodyPr wrap="square" rtlCol="0">
            <a:spAutoFit/>
          </a:bodyPr>
          <a:lstStyle/>
          <a:p>
            <a:r>
              <a:rPr lang="en-US" dirty="0"/>
              <a:t>Decline</a:t>
            </a:r>
          </a:p>
        </p:txBody>
      </p:sp>
      <p:sp>
        <p:nvSpPr>
          <p:cNvPr id="11" name="TextBox 10">
            <a:extLst>
              <a:ext uri="{FF2B5EF4-FFF2-40B4-BE49-F238E27FC236}">
                <a16:creationId xmlns:a16="http://schemas.microsoft.com/office/drawing/2014/main" id="{400477E3-D678-46F8-8DCD-9E9287F74960}"/>
              </a:ext>
            </a:extLst>
          </p:cNvPr>
          <p:cNvSpPr txBox="1"/>
          <p:nvPr/>
        </p:nvSpPr>
        <p:spPr>
          <a:xfrm>
            <a:off x="7041825" y="3248138"/>
            <a:ext cx="1258283" cy="369332"/>
          </a:xfrm>
          <a:prstGeom prst="rect">
            <a:avLst/>
          </a:prstGeom>
          <a:noFill/>
        </p:spPr>
        <p:txBody>
          <a:bodyPr wrap="square" rtlCol="0">
            <a:spAutoFit/>
          </a:bodyPr>
          <a:lstStyle/>
          <a:p>
            <a:r>
              <a:rPr lang="en-US" dirty="0"/>
              <a:t>Slowdown</a:t>
            </a:r>
          </a:p>
        </p:txBody>
      </p:sp>
      <p:sp>
        <p:nvSpPr>
          <p:cNvPr id="12" name="Oval 11">
            <a:extLst>
              <a:ext uri="{FF2B5EF4-FFF2-40B4-BE49-F238E27FC236}">
                <a16:creationId xmlns:a16="http://schemas.microsoft.com/office/drawing/2014/main" id="{1895DBD7-B6F5-4B93-BDBD-B1F162D7CBB4}"/>
              </a:ext>
            </a:extLst>
          </p:cNvPr>
          <p:cNvSpPr/>
          <p:nvPr/>
        </p:nvSpPr>
        <p:spPr>
          <a:xfrm>
            <a:off x="7981414" y="2422006"/>
            <a:ext cx="330767" cy="2297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A258961-1BD4-462B-B297-C8E45845EC14}"/>
              </a:ext>
            </a:extLst>
          </p:cNvPr>
          <p:cNvSpPr>
            <a:spLocks noGrp="1"/>
          </p:cNvSpPr>
          <p:nvPr>
            <p:ph type="ftr" sz="quarter" idx="11"/>
          </p:nvPr>
        </p:nvSpPr>
        <p:spPr/>
        <p:txBody>
          <a:bodyPr/>
          <a:lstStyle/>
          <a:p>
            <a:r>
              <a:rPr lang="en-US"/>
              <a:t>Ronald Lee, UC Berkeley, November 13, 2021</a:t>
            </a:r>
          </a:p>
        </p:txBody>
      </p:sp>
      <p:sp>
        <p:nvSpPr>
          <p:cNvPr id="9" name="Slide Number Placeholder 8">
            <a:extLst>
              <a:ext uri="{FF2B5EF4-FFF2-40B4-BE49-F238E27FC236}">
                <a16:creationId xmlns:a16="http://schemas.microsoft.com/office/drawing/2014/main" id="{31B37275-7927-448B-B4C6-51A5F8DE2450}"/>
              </a:ext>
            </a:extLst>
          </p:cNvPr>
          <p:cNvSpPr>
            <a:spLocks noGrp="1"/>
          </p:cNvSpPr>
          <p:nvPr>
            <p:ph type="sldNum" sz="quarter" idx="12"/>
          </p:nvPr>
        </p:nvSpPr>
        <p:spPr/>
        <p:txBody>
          <a:bodyPr/>
          <a:lstStyle/>
          <a:p>
            <a:fld id="{8601CFF7-9DD1-4C47-9EAB-3E0077C363CE}" type="slidenum">
              <a:rPr lang="en-US" smtClean="0"/>
              <a:t>15</a:t>
            </a:fld>
            <a:endParaRPr lang="en-US"/>
          </a:p>
        </p:txBody>
      </p:sp>
    </p:spTree>
    <p:extLst>
      <p:ext uri="{BB962C8B-B14F-4D97-AF65-F5344CB8AC3E}">
        <p14:creationId xmlns:p14="http://schemas.microsoft.com/office/powerpoint/2010/main" val="3079482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9FE4F-0E79-4A32-A6A7-60BC046DBDB8}"/>
              </a:ext>
            </a:extLst>
          </p:cNvPr>
          <p:cNvSpPr>
            <a:spLocks noGrp="1"/>
          </p:cNvSpPr>
          <p:nvPr>
            <p:ph type="title"/>
          </p:nvPr>
        </p:nvSpPr>
        <p:spPr/>
        <p:txBody>
          <a:bodyPr>
            <a:noAutofit/>
          </a:bodyPr>
          <a:lstStyle/>
          <a:p>
            <a:r>
              <a:rPr lang="en-US" sz="3600" dirty="0"/>
              <a:t>We have lost one year of life relative to trend.</a:t>
            </a:r>
          </a:p>
        </p:txBody>
      </p:sp>
      <p:pic>
        <p:nvPicPr>
          <p:cNvPr id="4" name="Content Placeholder 3">
            <a:extLst>
              <a:ext uri="{FF2B5EF4-FFF2-40B4-BE49-F238E27FC236}">
                <a16:creationId xmlns:a16="http://schemas.microsoft.com/office/drawing/2014/main" id="{E1D9FE1D-B7CE-48FD-B359-BDCBED96D74C}"/>
              </a:ext>
            </a:extLst>
          </p:cNvPr>
          <p:cNvPicPr>
            <a:picLocks noGrp="1" noChangeAspect="1"/>
          </p:cNvPicPr>
          <p:nvPr>
            <p:ph idx="1"/>
          </p:nvPr>
        </p:nvPicPr>
        <p:blipFill>
          <a:blip r:embed="rId2"/>
          <a:stretch>
            <a:fillRect/>
          </a:stretch>
        </p:blipFill>
        <p:spPr>
          <a:xfrm>
            <a:off x="3103929" y="1825625"/>
            <a:ext cx="5984141" cy="4351338"/>
          </a:xfrm>
          <a:prstGeom prst="rect">
            <a:avLst/>
          </a:prstGeom>
        </p:spPr>
      </p:pic>
      <p:cxnSp>
        <p:nvCxnSpPr>
          <p:cNvPr id="5" name="Straight Connector 4">
            <a:extLst>
              <a:ext uri="{FF2B5EF4-FFF2-40B4-BE49-F238E27FC236}">
                <a16:creationId xmlns:a16="http://schemas.microsoft.com/office/drawing/2014/main" id="{DADE9F6E-2E25-480B-9D6F-8B9BDE48FCE5}"/>
              </a:ext>
            </a:extLst>
          </p:cNvPr>
          <p:cNvCxnSpPr>
            <a:cxnSpLocks/>
          </p:cNvCxnSpPr>
          <p:nvPr/>
        </p:nvCxnSpPr>
        <p:spPr>
          <a:xfrm flipV="1">
            <a:off x="5390513" y="2213149"/>
            <a:ext cx="3187270" cy="159039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5B689EA-3332-4F3F-8F52-9B21ECF8BD6B}"/>
              </a:ext>
            </a:extLst>
          </p:cNvPr>
          <p:cNvCxnSpPr>
            <a:cxnSpLocks/>
          </p:cNvCxnSpPr>
          <p:nvPr/>
        </p:nvCxnSpPr>
        <p:spPr>
          <a:xfrm flipH="1">
            <a:off x="7850167" y="2348086"/>
            <a:ext cx="2" cy="25303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CF54376-B0CF-4152-8DB7-5802CAB312CE}"/>
              </a:ext>
            </a:extLst>
          </p:cNvPr>
          <p:cNvCxnSpPr>
            <a:cxnSpLocks/>
          </p:cNvCxnSpPr>
          <p:nvPr/>
        </p:nvCxnSpPr>
        <p:spPr>
          <a:xfrm>
            <a:off x="8040633" y="2348086"/>
            <a:ext cx="34316" cy="2485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91AFF2C-090F-4DE2-ADB0-DD103CE303AE}"/>
              </a:ext>
            </a:extLst>
          </p:cNvPr>
          <p:cNvSpPr txBox="1"/>
          <p:nvPr/>
        </p:nvSpPr>
        <p:spPr>
          <a:xfrm>
            <a:off x="8074949" y="2536882"/>
            <a:ext cx="1005669" cy="369332"/>
          </a:xfrm>
          <a:prstGeom prst="rect">
            <a:avLst/>
          </a:prstGeom>
          <a:noFill/>
        </p:spPr>
        <p:txBody>
          <a:bodyPr wrap="square" rtlCol="0">
            <a:spAutoFit/>
          </a:bodyPr>
          <a:lstStyle/>
          <a:p>
            <a:r>
              <a:rPr lang="en-US" dirty="0"/>
              <a:t>Decline</a:t>
            </a:r>
          </a:p>
        </p:txBody>
      </p:sp>
      <p:sp>
        <p:nvSpPr>
          <p:cNvPr id="11" name="TextBox 10">
            <a:extLst>
              <a:ext uri="{FF2B5EF4-FFF2-40B4-BE49-F238E27FC236}">
                <a16:creationId xmlns:a16="http://schemas.microsoft.com/office/drawing/2014/main" id="{400477E3-D678-46F8-8DCD-9E9287F74960}"/>
              </a:ext>
            </a:extLst>
          </p:cNvPr>
          <p:cNvSpPr txBox="1"/>
          <p:nvPr/>
        </p:nvSpPr>
        <p:spPr>
          <a:xfrm>
            <a:off x="7041825" y="3248138"/>
            <a:ext cx="1258283" cy="369332"/>
          </a:xfrm>
          <a:prstGeom prst="rect">
            <a:avLst/>
          </a:prstGeom>
          <a:noFill/>
        </p:spPr>
        <p:txBody>
          <a:bodyPr wrap="square" rtlCol="0">
            <a:spAutoFit/>
          </a:bodyPr>
          <a:lstStyle/>
          <a:p>
            <a:r>
              <a:rPr lang="en-US" dirty="0"/>
              <a:t>Slowdown</a:t>
            </a:r>
          </a:p>
        </p:txBody>
      </p:sp>
      <p:sp>
        <p:nvSpPr>
          <p:cNvPr id="12" name="Oval 11">
            <a:extLst>
              <a:ext uri="{FF2B5EF4-FFF2-40B4-BE49-F238E27FC236}">
                <a16:creationId xmlns:a16="http://schemas.microsoft.com/office/drawing/2014/main" id="{1895DBD7-B6F5-4B93-BDBD-B1F162D7CBB4}"/>
              </a:ext>
            </a:extLst>
          </p:cNvPr>
          <p:cNvSpPr/>
          <p:nvPr/>
        </p:nvSpPr>
        <p:spPr>
          <a:xfrm>
            <a:off x="7981414" y="2422006"/>
            <a:ext cx="330767" cy="2297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69254F9-DE96-4E8F-83DF-1F41434DD2A6}"/>
              </a:ext>
            </a:extLst>
          </p:cNvPr>
          <p:cNvSpPr txBox="1"/>
          <p:nvPr/>
        </p:nvSpPr>
        <p:spPr>
          <a:xfrm>
            <a:off x="4590852" y="4977255"/>
            <a:ext cx="5555151" cy="1200329"/>
          </a:xfrm>
          <a:prstGeom prst="rect">
            <a:avLst/>
          </a:prstGeom>
          <a:solidFill>
            <a:schemeClr val="accent1">
              <a:lumMod val="20000"/>
              <a:lumOff val="80000"/>
            </a:schemeClr>
          </a:solidFill>
        </p:spPr>
        <p:txBody>
          <a:bodyPr wrap="square" rtlCol="0">
            <a:spAutoFit/>
          </a:bodyPr>
          <a:lstStyle/>
          <a:p>
            <a:r>
              <a:rPr lang="en-US" dirty="0"/>
              <a:t>Life expectancy dropped .3 or .4 years from 2014 to 2017. </a:t>
            </a:r>
          </a:p>
          <a:p>
            <a:r>
              <a:rPr lang="en-US" dirty="0"/>
              <a:t>Should have risen by .5 years.</a:t>
            </a:r>
          </a:p>
          <a:p>
            <a:r>
              <a:rPr lang="en-US" dirty="0"/>
              <a:t>We have lost about one year of life in last three years </a:t>
            </a:r>
            <a:r>
              <a:rPr lang="en-US" b="1" dirty="0"/>
              <a:t>before covid</a:t>
            </a:r>
            <a:r>
              <a:rPr lang="en-US" dirty="0"/>
              <a:t>.</a:t>
            </a:r>
          </a:p>
        </p:txBody>
      </p:sp>
      <p:sp>
        <p:nvSpPr>
          <p:cNvPr id="3" name="Footer Placeholder 2">
            <a:extLst>
              <a:ext uri="{FF2B5EF4-FFF2-40B4-BE49-F238E27FC236}">
                <a16:creationId xmlns:a16="http://schemas.microsoft.com/office/drawing/2014/main" id="{A202B9E8-475A-4DE6-BC54-5050C7953DDF}"/>
              </a:ext>
            </a:extLst>
          </p:cNvPr>
          <p:cNvSpPr>
            <a:spLocks noGrp="1"/>
          </p:cNvSpPr>
          <p:nvPr>
            <p:ph type="ftr" sz="quarter" idx="11"/>
          </p:nvPr>
        </p:nvSpPr>
        <p:spPr/>
        <p:txBody>
          <a:bodyPr/>
          <a:lstStyle/>
          <a:p>
            <a:r>
              <a:rPr lang="en-US"/>
              <a:t>Ronald Lee, UC Berkeley, November 13, 2021</a:t>
            </a:r>
          </a:p>
        </p:txBody>
      </p:sp>
      <p:sp>
        <p:nvSpPr>
          <p:cNvPr id="9" name="Slide Number Placeholder 8">
            <a:extLst>
              <a:ext uri="{FF2B5EF4-FFF2-40B4-BE49-F238E27FC236}">
                <a16:creationId xmlns:a16="http://schemas.microsoft.com/office/drawing/2014/main" id="{AFF5D14F-C0EA-42F4-B5A9-097B70E08463}"/>
              </a:ext>
            </a:extLst>
          </p:cNvPr>
          <p:cNvSpPr>
            <a:spLocks noGrp="1"/>
          </p:cNvSpPr>
          <p:nvPr>
            <p:ph type="sldNum" sz="quarter" idx="12"/>
          </p:nvPr>
        </p:nvSpPr>
        <p:spPr/>
        <p:txBody>
          <a:bodyPr/>
          <a:lstStyle/>
          <a:p>
            <a:fld id="{8601CFF7-9DD1-4C47-9EAB-3E0077C363CE}" type="slidenum">
              <a:rPr lang="en-US" smtClean="0"/>
              <a:t>16</a:t>
            </a:fld>
            <a:endParaRPr lang="en-US"/>
          </a:p>
        </p:txBody>
      </p:sp>
    </p:spTree>
    <p:extLst>
      <p:ext uri="{BB962C8B-B14F-4D97-AF65-F5344CB8AC3E}">
        <p14:creationId xmlns:p14="http://schemas.microsoft.com/office/powerpoint/2010/main" val="1024317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6F30-1917-4499-AFAF-C3A117A0DA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86613A-46CC-4996-AB56-ADADC54C3E84}"/>
              </a:ext>
            </a:extLst>
          </p:cNvPr>
          <p:cNvSpPr>
            <a:spLocks noGrp="1"/>
          </p:cNvSpPr>
          <p:nvPr>
            <p:ph idx="1"/>
          </p:nvPr>
        </p:nvSpPr>
        <p:spPr/>
        <p:txBody>
          <a:bodyPr/>
          <a:lstStyle/>
          <a:p>
            <a:r>
              <a:rPr lang="en-US" dirty="0"/>
              <a:t>Since 2017 it has increased modestly: </a:t>
            </a:r>
          </a:p>
          <a:p>
            <a:pPr lvl="1">
              <a:buFont typeface="Wingdings" panose="05000000000000000000" pitchFamily="2" charset="2"/>
              <a:buChar char="Ø"/>
            </a:pPr>
            <a:r>
              <a:rPr lang="en-US" dirty="0"/>
              <a:t>2017 78.6</a:t>
            </a:r>
          </a:p>
          <a:p>
            <a:pPr lvl="1">
              <a:buFont typeface="Wingdings" panose="05000000000000000000" pitchFamily="2" charset="2"/>
              <a:buChar char="Ø"/>
            </a:pPr>
            <a:r>
              <a:rPr lang="en-US" dirty="0"/>
              <a:t>2018 78.7</a:t>
            </a:r>
          </a:p>
          <a:p>
            <a:pPr lvl="1">
              <a:buFont typeface="Wingdings" panose="05000000000000000000" pitchFamily="2" charset="2"/>
              <a:buChar char="Ø"/>
            </a:pPr>
            <a:r>
              <a:rPr lang="en-US" dirty="0"/>
              <a:t>2019 78.8</a:t>
            </a:r>
          </a:p>
          <a:p>
            <a:pPr lvl="1">
              <a:buFont typeface="Wingdings" panose="05000000000000000000" pitchFamily="2" charset="2"/>
              <a:buChar char="Ø"/>
            </a:pPr>
            <a:r>
              <a:rPr lang="en-US" dirty="0"/>
              <a:t>2020 77.3 (drop due to Covid 19).</a:t>
            </a:r>
          </a:p>
          <a:p>
            <a:endParaRPr lang="en-US" dirty="0"/>
          </a:p>
        </p:txBody>
      </p:sp>
      <p:sp>
        <p:nvSpPr>
          <p:cNvPr id="4" name="Footer Placeholder 3">
            <a:extLst>
              <a:ext uri="{FF2B5EF4-FFF2-40B4-BE49-F238E27FC236}">
                <a16:creationId xmlns:a16="http://schemas.microsoft.com/office/drawing/2014/main" id="{47AF4674-9DAE-4942-A6D1-E45602E666B0}"/>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C9A76223-26A2-441C-B9DC-B78BA8A1657B}"/>
              </a:ext>
            </a:extLst>
          </p:cNvPr>
          <p:cNvSpPr>
            <a:spLocks noGrp="1"/>
          </p:cNvSpPr>
          <p:nvPr>
            <p:ph type="sldNum" sz="quarter" idx="12"/>
          </p:nvPr>
        </p:nvSpPr>
        <p:spPr/>
        <p:txBody>
          <a:bodyPr/>
          <a:lstStyle/>
          <a:p>
            <a:fld id="{8601CFF7-9DD1-4C47-9EAB-3E0077C363CE}" type="slidenum">
              <a:rPr lang="en-US" smtClean="0"/>
              <a:t>17</a:t>
            </a:fld>
            <a:endParaRPr lang="en-US"/>
          </a:p>
        </p:txBody>
      </p:sp>
    </p:spTree>
    <p:extLst>
      <p:ext uri="{BB962C8B-B14F-4D97-AF65-F5344CB8AC3E}">
        <p14:creationId xmlns:p14="http://schemas.microsoft.com/office/powerpoint/2010/main" val="4134616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3C9FF-D83C-4BC5-83DC-DAE373C6F23F}"/>
              </a:ext>
            </a:extLst>
          </p:cNvPr>
          <p:cNvSpPr>
            <a:spLocks noGrp="1"/>
          </p:cNvSpPr>
          <p:nvPr>
            <p:ph type="title"/>
          </p:nvPr>
        </p:nvSpPr>
        <p:spPr>
          <a:xfrm>
            <a:off x="754144" y="355698"/>
            <a:ext cx="10599656" cy="2594777"/>
          </a:xfrm>
        </p:spPr>
        <p:txBody>
          <a:bodyPr/>
          <a:lstStyle/>
          <a:p>
            <a:r>
              <a:rPr lang="en-US" dirty="0"/>
              <a:t>Elsewhere life expectancy has continued to rise. </a:t>
            </a:r>
            <a:br>
              <a:rPr lang="en-US" dirty="0"/>
            </a:br>
            <a:r>
              <a:rPr lang="en-US" dirty="0"/>
              <a:t>Why did it decline in US?</a:t>
            </a:r>
          </a:p>
        </p:txBody>
      </p:sp>
      <p:sp>
        <p:nvSpPr>
          <p:cNvPr id="3" name="Content Placeholder 2">
            <a:extLst>
              <a:ext uri="{FF2B5EF4-FFF2-40B4-BE49-F238E27FC236}">
                <a16:creationId xmlns:a16="http://schemas.microsoft.com/office/drawing/2014/main" id="{919398B1-7571-4484-AFCF-5E521D526892}"/>
              </a:ext>
            </a:extLst>
          </p:cNvPr>
          <p:cNvSpPr>
            <a:spLocks noGrp="1"/>
          </p:cNvSpPr>
          <p:nvPr>
            <p:ph idx="1"/>
          </p:nvPr>
        </p:nvSpPr>
        <p:spPr>
          <a:xfrm>
            <a:off x="838200" y="2950475"/>
            <a:ext cx="10515600" cy="3226487"/>
          </a:xfrm>
        </p:spPr>
        <p:txBody>
          <a:bodyPr/>
          <a:lstStyle/>
          <a:p>
            <a:r>
              <a:rPr lang="en-US" dirty="0"/>
              <a:t>“Deaths of Despair” – rising suicide, drug overdoses, alcohol deaths, particularly for low education whites of working ages.</a:t>
            </a:r>
          </a:p>
          <a:p>
            <a:r>
              <a:rPr lang="en-US" dirty="0"/>
              <a:t>Obesity and diabetes</a:t>
            </a:r>
          </a:p>
          <a:p>
            <a:r>
              <a:rPr lang="en-US" dirty="0"/>
              <a:t>Smoking</a:t>
            </a:r>
          </a:p>
          <a:p>
            <a:r>
              <a:rPr lang="en-US" b="1" dirty="0"/>
              <a:t>Widening social class differences in mortality in US. </a:t>
            </a:r>
          </a:p>
        </p:txBody>
      </p:sp>
      <p:sp>
        <p:nvSpPr>
          <p:cNvPr id="4" name="Footer Placeholder 3">
            <a:extLst>
              <a:ext uri="{FF2B5EF4-FFF2-40B4-BE49-F238E27FC236}">
                <a16:creationId xmlns:a16="http://schemas.microsoft.com/office/drawing/2014/main" id="{DEB7C38F-395C-4693-8708-A444DC1513C2}"/>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A409F0CB-D77C-4F45-BA4B-070DB7062A3D}"/>
              </a:ext>
            </a:extLst>
          </p:cNvPr>
          <p:cNvSpPr>
            <a:spLocks noGrp="1"/>
          </p:cNvSpPr>
          <p:nvPr>
            <p:ph type="sldNum" sz="quarter" idx="12"/>
          </p:nvPr>
        </p:nvSpPr>
        <p:spPr/>
        <p:txBody>
          <a:bodyPr/>
          <a:lstStyle/>
          <a:p>
            <a:fld id="{8601CFF7-9DD1-4C47-9EAB-3E0077C363CE}" type="slidenum">
              <a:rPr lang="en-US" smtClean="0"/>
              <a:t>18</a:t>
            </a:fld>
            <a:endParaRPr lang="en-US"/>
          </a:p>
        </p:txBody>
      </p:sp>
    </p:spTree>
    <p:extLst>
      <p:ext uri="{BB962C8B-B14F-4D97-AF65-F5344CB8AC3E}">
        <p14:creationId xmlns:p14="http://schemas.microsoft.com/office/powerpoint/2010/main" val="4277595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CA5A-4953-4D0C-B30D-218E34D8491C}"/>
              </a:ext>
            </a:extLst>
          </p:cNvPr>
          <p:cNvSpPr>
            <a:spLocks noGrp="1"/>
          </p:cNvSpPr>
          <p:nvPr>
            <p:ph type="title"/>
          </p:nvPr>
        </p:nvSpPr>
        <p:spPr>
          <a:xfrm>
            <a:off x="838200" y="365126"/>
            <a:ext cx="10515600" cy="1399836"/>
          </a:xfrm>
        </p:spPr>
        <p:txBody>
          <a:bodyPr>
            <a:normAutofit fontScale="90000"/>
          </a:bodyPr>
          <a:lstStyle/>
          <a:p>
            <a:r>
              <a:rPr lang="en-US" dirty="0"/>
              <a:t>The unauthorized immigrant population increased by 500,000 per year 1990 to 2007, then started to decline in recession.</a:t>
            </a:r>
          </a:p>
        </p:txBody>
      </p:sp>
      <p:pic>
        <p:nvPicPr>
          <p:cNvPr id="6" name="Content Placeholder 5">
            <a:extLst>
              <a:ext uri="{FF2B5EF4-FFF2-40B4-BE49-F238E27FC236}">
                <a16:creationId xmlns:a16="http://schemas.microsoft.com/office/drawing/2014/main" id="{5001C494-9FE4-481C-9E88-A4007635F2C9}"/>
              </a:ext>
            </a:extLst>
          </p:cNvPr>
          <p:cNvPicPr>
            <a:picLocks noGrp="1" noChangeAspect="1"/>
          </p:cNvPicPr>
          <p:nvPr>
            <p:ph idx="1"/>
          </p:nvPr>
        </p:nvPicPr>
        <p:blipFill>
          <a:blip r:embed="rId2"/>
          <a:stretch>
            <a:fillRect/>
          </a:stretch>
        </p:blipFill>
        <p:spPr>
          <a:xfrm>
            <a:off x="5448693" y="1879985"/>
            <a:ext cx="4458878" cy="4361341"/>
          </a:xfrm>
          <a:prstGeom prst="rect">
            <a:avLst/>
          </a:prstGeom>
        </p:spPr>
      </p:pic>
      <p:sp>
        <p:nvSpPr>
          <p:cNvPr id="4" name="Footer Placeholder 3">
            <a:extLst>
              <a:ext uri="{FF2B5EF4-FFF2-40B4-BE49-F238E27FC236}">
                <a16:creationId xmlns:a16="http://schemas.microsoft.com/office/drawing/2014/main" id="{4BA9725A-0D37-4B0B-8DB0-478B503ACAAE}"/>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90EBCB0D-A746-40CD-924B-9588490AC5E2}"/>
              </a:ext>
            </a:extLst>
          </p:cNvPr>
          <p:cNvSpPr>
            <a:spLocks noGrp="1"/>
          </p:cNvSpPr>
          <p:nvPr>
            <p:ph type="sldNum" sz="quarter" idx="12"/>
          </p:nvPr>
        </p:nvSpPr>
        <p:spPr/>
        <p:txBody>
          <a:bodyPr/>
          <a:lstStyle/>
          <a:p>
            <a:fld id="{8601CFF7-9DD1-4C47-9EAB-3E0077C363CE}" type="slidenum">
              <a:rPr lang="en-US" smtClean="0"/>
              <a:t>19</a:t>
            </a:fld>
            <a:endParaRPr lang="en-US"/>
          </a:p>
        </p:txBody>
      </p:sp>
      <p:sp>
        <p:nvSpPr>
          <p:cNvPr id="7" name="TextBox 6">
            <a:extLst>
              <a:ext uri="{FF2B5EF4-FFF2-40B4-BE49-F238E27FC236}">
                <a16:creationId xmlns:a16="http://schemas.microsoft.com/office/drawing/2014/main" id="{34E2C9E4-2A3B-46BC-92D6-44134F6C268B}"/>
              </a:ext>
            </a:extLst>
          </p:cNvPr>
          <p:cNvSpPr txBox="1"/>
          <p:nvPr/>
        </p:nvSpPr>
        <p:spPr>
          <a:xfrm>
            <a:off x="6730738" y="5695586"/>
            <a:ext cx="1545996" cy="369332"/>
          </a:xfrm>
          <a:prstGeom prst="rect">
            <a:avLst/>
          </a:prstGeom>
          <a:noFill/>
        </p:spPr>
        <p:txBody>
          <a:bodyPr wrap="square" rtlCol="0">
            <a:spAutoFit/>
          </a:bodyPr>
          <a:lstStyle/>
          <a:p>
            <a:r>
              <a:rPr lang="en-US" dirty="0"/>
              <a:t>Dec 3, 2018</a:t>
            </a:r>
          </a:p>
        </p:txBody>
      </p:sp>
      <p:cxnSp>
        <p:nvCxnSpPr>
          <p:cNvPr id="8" name="Straight Connector 7">
            <a:extLst>
              <a:ext uri="{FF2B5EF4-FFF2-40B4-BE49-F238E27FC236}">
                <a16:creationId xmlns:a16="http://schemas.microsoft.com/office/drawing/2014/main" id="{82D63D2E-1B6E-4816-817C-4DAAAC5498BA}"/>
              </a:ext>
            </a:extLst>
          </p:cNvPr>
          <p:cNvCxnSpPr>
            <a:cxnSpLocks/>
          </p:cNvCxnSpPr>
          <p:nvPr/>
        </p:nvCxnSpPr>
        <p:spPr>
          <a:xfrm>
            <a:off x="5669280" y="2875280"/>
            <a:ext cx="0" cy="19710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FEE2A69-D9B7-4754-BEC3-9EC8EA1B17ED}"/>
              </a:ext>
            </a:extLst>
          </p:cNvPr>
          <p:cNvCxnSpPr>
            <a:cxnSpLocks/>
          </p:cNvCxnSpPr>
          <p:nvPr/>
        </p:nvCxnSpPr>
        <p:spPr>
          <a:xfrm>
            <a:off x="8286894" y="2875280"/>
            <a:ext cx="0" cy="19710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96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54ED4-C509-423A-AE3A-B1F9D94735BB}"/>
              </a:ext>
            </a:extLst>
          </p:cNvPr>
          <p:cNvSpPr>
            <a:spLocks noGrp="1"/>
          </p:cNvSpPr>
          <p:nvPr>
            <p:ph type="title"/>
          </p:nvPr>
        </p:nvSpPr>
        <p:spPr>
          <a:xfrm>
            <a:off x="838200" y="334129"/>
            <a:ext cx="10515600" cy="1325563"/>
          </a:xfrm>
        </p:spPr>
        <p:txBody>
          <a:bodyPr/>
          <a:lstStyle/>
          <a:p>
            <a:r>
              <a:rPr lang="en-US" dirty="0"/>
              <a:t>Worry for what aging will do to economies.</a:t>
            </a:r>
          </a:p>
        </p:txBody>
      </p:sp>
      <p:pic>
        <p:nvPicPr>
          <p:cNvPr id="7" name="Content Placeholder 6">
            <a:extLst>
              <a:ext uri="{FF2B5EF4-FFF2-40B4-BE49-F238E27FC236}">
                <a16:creationId xmlns:a16="http://schemas.microsoft.com/office/drawing/2014/main" id="{0073214F-889C-455C-8D6A-8B72809651C5}"/>
              </a:ext>
            </a:extLst>
          </p:cNvPr>
          <p:cNvPicPr>
            <a:picLocks noGrp="1" noChangeAspect="1"/>
          </p:cNvPicPr>
          <p:nvPr>
            <p:ph idx="1"/>
          </p:nvPr>
        </p:nvPicPr>
        <p:blipFill>
          <a:blip r:embed="rId2"/>
          <a:stretch>
            <a:fillRect/>
          </a:stretch>
        </p:blipFill>
        <p:spPr>
          <a:xfrm>
            <a:off x="9511720" y="2352733"/>
            <a:ext cx="2008497" cy="3065294"/>
          </a:xfrm>
        </p:spPr>
      </p:pic>
      <p:sp>
        <p:nvSpPr>
          <p:cNvPr id="4" name="Footer Placeholder 3"/>
          <p:cNvSpPr>
            <a:spLocks noGrp="1"/>
          </p:cNvSpPr>
          <p:nvPr>
            <p:ph type="ftr" sz="quarter" idx="11"/>
          </p:nvPr>
        </p:nvSpPr>
        <p:spPr/>
        <p:txBody>
          <a:bodyPr/>
          <a:lstStyle/>
          <a:p>
            <a:r>
              <a:rPr lang="en-US"/>
              <a:t>Ron Lee, UC Berkeley, March 21, 2012</a:t>
            </a:r>
          </a:p>
        </p:txBody>
      </p:sp>
      <p:sp>
        <p:nvSpPr>
          <p:cNvPr id="5" name="Slide Number Placeholder 4"/>
          <p:cNvSpPr>
            <a:spLocks noGrp="1"/>
          </p:cNvSpPr>
          <p:nvPr>
            <p:ph type="sldNum" sz="quarter" idx="12"/>
          </p:nvPr>
        </p:nvSpPr>
        <p:spPr/>
        <p:txBody>
          <a:bodyPr/>
          <a:lstStyle/>
          <a:p>
            <a:fld id="{C6F4AD57-C9A5-48D4-86DD-4EFB72C9C921}" type="slidenum">
              <a:rPr lang="en-US" smtClean="0"/>
              <a:t>2</a:t>
            </a:fld>
            <a:endParaRPr lang="en-US"/>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279" y="2352733"/>
            <a:ext cx="2009775" cy="2981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7379" y="2352733"/>
            <a:ext cx="1976639" cy="2981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3793" y="2352733"/>
            <a:ext cx="2192635" cy="2981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6203" y="2352733"/>
            <a:ext cx="200574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559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CA5A-4953-4D0C-B30D-218E34D8491C}"/>
              </a:ext>
            </a:extLst>
          </p:cNvPr>
          <p:cNvSpPr>
            <a:spLocks noGrp="1"/>
          </p:cNvSpPr>
          <p:nvPr>
            <p:ph type="title"/>
          </p:nvPr>
        </p:nvSpPr>
        <p:spPr>
          <a:xfrm>
            <a:off x="838200" y="365126"/>
            <a:ext cx="10515600" cy="1399836"/>
          </a:xfrm>
        </p:spPr>
        <p:txBody>
          <a:bodyPr>
            <a:normAutofit fontScale="90000"/>
          </a:bodyPr>
          <a:lstStyle/>
          <a:p>
            <a:r>
              <a:rPr lang="en-US" dirty="0" err="1"/>
              <a:t>Undoc</a:t>
            </a:r>
            <a:r>
              <a:rPr lang="en-US" dirty="0"/>
              <a:t> Mexican population in US declined by 1.5 million since 2007; from other places held steady.</a:t>
            </a:r>
          </a:p>
        </p:txBody>
      </p:sp>
      <p:pic>
        <p:nvPicPr>
          <p:cNvPr id="6" name="Content Placeholder 5">
            <a:extLst>
              <a:ext uri="{FF2B5EF4-FFF2-40B4-BE49-F238E27FC236}">
                <a16:creationId xmlns:a16="http://schemas.microsoft.com/office/drawing/2014/main" id="{5001C494-9FE4-481C-9E88-A4007635F2C9}"/>
              </a:ext>
            </a:extLst>
          </p:cNvPr>
          <p:cNvPicPr>
            <a:picLocks noGrp="1" noChangeAspect="1"/>
          </p:cNvPicPr>
          <p:nvPr>
            <p:ph idx="1"/>
          </p:nvPr>
        </p:nvPicPr>
        <p:blipFill>
          <a:blip r:embed="rId2"/>
          <a:stretch>
            <a:fillRect/>
          </a:stretch>
        </p:blipFill>
        <p:spPr>
          <a:xfrm>
            <a:off x="5448693" y="1879985"/>
            <a:ext cx="4458878" cy="4361341"/>
          </a:xfrm>
          <a:prstGeom prst="rect">
            <a:avLst/>
          </a:prstGeom>
        </p:spPr>
      </p:pic>
      <p:sp>
        <p:nvSpPr>
          <p:cNvPr id="4" name="Footer Placeholder 3">
            <a:extLst>
              <a:ext uri="{FF2B5EF4-FFF2-40B4-BE49-F238E27FC236}">
                <a16:creationId xmlns:a16="http://schemas.microsoft.com/office/drawing/2014/main" id="{4BA9725A-0D37-4B0B-8DB0-478B503ACAAE}"/>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90EBCB0D-A746-40CD-924B-9588490AC5E2}"/>
              </a:ext>
            </a:extLst>
          </p:cNvPr>
          <p:cNvSpPr>
            <a:spLocks noGrp="1"/>
          </p:cNvSpPr>
          <p:nvPr>
            <p:ph type="sldNum" sz="quarter" idx="12"/>
          </p:nvPr>
        </p:nvSpPr>
        <p:spPr/>
        <p:txBody>
          <a:bodyPr/>
          <a:lstStyle/>
          <a:p>
            <a:fld id="{8601CFF7-9DD1-4C47-9EAB-3E0077C363CE}" type="slidenum">
              <a:rPr lang="en-US" smtClean="0"/>
              <a:t>20</a:t>
            </a:fld>
            <a:endParaRPr lang="en-US"/>
          </a:p>
        </p:txBody>
      </p:sp>
      <p:sp>
        <p:nvSpPr>
          <p:cNvPr id="7" name="TextBox 6">
            <a:extLst>
              <a:ext uri="{FF2B5EF4-FFF2-40B4-BE49-F238E27FC236}">
                <a16:creationId xmlns:a16="http://schemas.microsoft.com/office/drawing/2014/main" id="{34E2C9E4-2A3B-46BC-92D6-44134F6C268B}"/>
              </a:ext>
            </a:extLst>
          </p:cNvPr>
          <p:cNvSpPr txBox="1"/>
          <p:nvPr/>
        </p:nvSpPr>
        <p:spPr>
          <a:xfrm>
            <a:off x="6730738" y="5695586"/>
            <a:ext cx="1545996" cy="369332"/>
          </a:xfrm>
          <a:prstGeom prst="rect">
            <a:avLst/>
          </a:prstGeom>
          <a:noFill/>
        </p:spPr>
        <p:txBody>
          <a:bodyPr wrap="square" rtlCol="0">
            <a:spAutoFit/>
          </a:bodyPr>
          <a:lstStyle/>
          <a:p>
            <a:r>
              <a:rPr lang="en-US" dirty="0"/>
              <a:t>Dec 3, 2018</a:t>
            </a:r>
          </a:p>
        </p:txBody>
      </p:sp>
      <p:sp>
        <p:nvSpPr>
          <p:cNvPr id="3" name="Oval 2">
            <a:extLst>
              <a:ext uri="{FF2B5EF4-FFF2-40B4-BE49-F238E27FC236}">
                <a16:creationId xmlns:a16="http://schemas.microsoft.com/office/drawing/2014/main" id="{04E9947A-0B90-4951-8A77-92409E973896}"/>
              </a:ext>
            </a:extLst>
          </p:cNvPr>
          <p:cNvSpPr/>
          <p:nvPr/>
        </p:nvSpPr>
        <p:spPr>
          <a:xfrm>
            <a:off x="9809019" y="3140824"/>
            <a:ext cx="80080" cy="919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BE7A0D0-C6C3-4495-A66D-B7BDE3F3B4E7}"/>
              </a:ext>
            </a:extLst>
          </p:cNvPr>
          <p:cNvSpPr txBox="1"/>
          <p:nvPr/>
        </p:nvSpPr>
        <p:spPr>
          <a:xfrm>
            <a:off x="9907571" y="3010019"/>
            <a:ext cx="443345" cy="261610"/>
          </a:xfrm>
          <a:prstGeom prst="rect">
            <a:avLst/>
          </a:prstGeom>
          <a:noFill/>
        </p:spPr>
        <p:txBody>
          <a:bodyPr wrap="square" rtlCol="0">
            <a:spAutoFit/>
          </a:bodyPr>
          <a:lstStyle/>
          <a:p>
            <a:r>
              <a:rPr lang="en-US" sz="1100" dirty="0"/>
              <a:t>10.5</a:t>
            </a:r>
          </a:p>
        </p:txBody>
      </p:sp>
      <p:sp>
        <p:nvSpPr>
          <p:cNvPr id="9" name="TextBox 8">
            <a:extLst>
              <a:ext uri="{FF2B5EF4-FFF2-40B4-BE49-F238E27FC236}">
                <a16:creationId xmlns:a16="http://schemas.microsoft.com/office/drawing/2014/main" id="{1FF4A156-5EEB-4748-AE33-777B3081B9C3}"/>
              </a:ext>
            </a:extLst>
          </p:cNvPr>
          <p:cNvSpPr txBox="1"/>
          <p:nvPr/>
        </p:nvSpPr>
        <p:spPr>
          <a:xfrm>
            <a:off x="9824444" y="4883544"/>
            <a:ext cx="637308" cy="276999"/>
          </a:xfrm>
          <a:prstGeom prst="rect">
            <a:avLst/>
          </a:prstGeom>
          <a:noFill/>
        </p:spPr>
        <p:txBody>
          <a:bodyPr wrap="square" rtlCol="0">
            <a:spAutoFit/>
          </a:bodyPr>
          <a:lstStyle/>
          <a:p>
            <a:r>
              <a:rPr lang="en-US" sz="1200" dirty="0"/>
              <a:t>2017</a:t>
            </a:r>
          </a:p>
        </p:txBody>
      </p:sp>
    </p:spTree>
    <p:extLst>
      <p:ext uri="{BB962C8B-B14F-4D97-AF65-F5344CB8AC3E}">
        <p14:creationId xmlns:p14="http://schemas.microsoft.com/office/powerpoint/2010/main" val="3769978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B216B-99EE-48D0-A3CE-E6E6C2F7E3C9}"/>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6D8995CE-14F3-4B9C-B57A-8B7B362F9B86}"/>
              </a:ext>
            </a:extLst>
          </p:cNvPr>
          <p:cNvPicPr>
            <a:picLocks noGrp="1" noChangeAspect="1"/>
          </p:cNvPicPr>
          <p:nvPr>
            <p:ph idx="1"/>
          </p:nvPr>
        </p:nvPicPr>
        <p:blipFill>
          <a:blip r:embed="rId2"/>
          <a:stretch>
            <a:fillRect/>
          </a:stretch>
        </p:blipFill>
        <p:spPr>
          <a:xfrm>
            <a:off x="2952682" y="806614"/>
            <a:ext cx="7758861" cy="5370349"/>
          </a:xfrm>
        </p:spPr>
      </p:pic>
      <p:sp>
        <p:nvSpPr>
          <p:cNvPr id="4" name="Footer Placeholder 3">
            <a:extLst>
              <a:ext uri="{FF2B5EF4-FFF2-40B4-BE49-F238E27FC236}">
                <a16:creationId xmlns:a16="http://schemas.microsoft.com/office/drawing/2014/main" id="{2ABCE514-F28D-497D-834A-97784BBE18CA}"/>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3B790476-63D7-42D1-BF1C-522A90E2ED82}"/>
              </a:ext>
            </a:extLst>
          </p:cNvPr>
          <p:cNvSpPr>
            <a:spLocks noGrp="1"/>
          </p:cNvSpPr>
          <p:nvPr>
            <p:ph type="sldNum" sz="quarter" idx="12"/>
          </p:nvPr>
        </p:nvSpPr>
        <p:spPr/>
        <p:txBody>
          <a:bodyPr/>
          <a:lstStyle/>
          <a:p>
            <a:fld id="{8601CFF7-9DD1-4C47-9EAB-3E0077C363CE}" type="slidenum">
              <a:rPr lang="en-US" smtClean="0"/>
              <a:t>21</a:t>
            </a:fld>
            <a:endParaRPr lang="en-US"/>
          </a:p>
        </p:txBody>
      </p:sp>
    </p:spTree>
    <p:extLst>
      <p:ext uri="{BB962C8B-B14F-4D97-AF65-F5344CB8AC3E}">
        <p14:creationId xmlns:p14="http://schemas.microsoft.com/office/powerpoint/2010/main" val="2011451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93E72-D104-4E1C-8369-826527A4FB2B}"/>
              </a:ext>
            </a:extLst>
          </p:cNvPr>
          <p:cNvSpPr>
            <a:spLocks noGrp="1"/>
          </p:cNvSpPr>
          <p:nvPr>
            <p:ph type="title"/>
          </p:nvPr>
        </p:nvSpPr>
        <p:spPr>
          <a:xfrm>
            <a:off x="838200" y="365125"/>
            <a:ext cx="10515600" cy="1850174"/>
          </a:xfrm>
        </p:spPr>
        <p:txBody>
          <a:bodyPr>
            <a:normAutofit fontScale="90000"/>
          </a:bodyPr>
          <a:lstStyle/>
          <a:p>
            <a:r>
              <a:rPr lang="en-US" dirty="0"/>
              <a:t>2. US population is aging fast: </a:t>
            </a:r>
            <a:br>
              <a:rPr lang="en-US" dirty="0"/>
            </a:br>
            <a:r>
              <a:rPr lang="en-US" dirty="0"/>
              <a:t>	slower labor force growth</a:t>
            </a:r>
            <a:br>
              <a:rPr lang="en-US" dirty="0"/>
            </a:br>
            <a:r>
              <a:rPr lang="en-US" dirty="0"/>
              <a:t>	more dependent elderly </a:t>
            </a:r>
          </a:p>
        </p:txBody>
      </p:sp>
      <p:sp>
        <p:nvSpPr>
          <p:cNvPr id="3" name="Content Placeholder 2">
            <a:extLst>
              <a:ext uri="{FF2B5EF4-FFF2-40B4-BE49-F238E27FC236}">
                <a16:creationId xmlns:a16="http://schemas.microsoft.com/office/drawing/2014/main" id="{19B25DFC-BCF4-43EA-9440-2E6EFE756933}"/>
              </a:ext>
            </a:extLst>
          </p:cNvPr>
          <p:cNvSpPr>
            <a:spLocks noGrp="1"/>
          </p:cNvSpPr>
          <p:nvPr>
            <p:ph idx="1"/>
          </p:nvPr>
        </p:nvSpPr>
        <p:spPr>
          <a:xfrm>
            <a:off x="838200" y="2922309"/>
            <a:ext cx="10515600" cy="3254654"/>
          </a:xfrm>
        </p:spPr>
        <p:txBody>
          <a:bodyPr/>
          <a:lstStyle/>
          <a:p>
            <a:endParaRPr lang="en-US" dirty="0"/>
          </a:p>
        </p:txBody>
      </p:sp>
      <p:sp>
        <p:nvSpPr>
          <p:cNvPr id="4" name="Footer Placeholder 3">
            <a:extLst>
              <a:ext uri="{FF2B5EF4-FFF2-40B4-BE49-F238E27FC236}">
                <a16:creationId xmlns:a16="http://schemas.microsoft.com/office/drawing/2014/main" id="{2C022103-D77B-4317-9BAE-305EF441D971}"/>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12AB3C7E-237C-418F-AF77-35B262157DCB}"/>
              </a:ext>
            </a:extLst>
          </p:cNvPr>
          <p:cNvSpPr>
            <a:spLocks noGrp="1"/>
          </p:cNvSpPr>
          <p:nvPr>
            <p:ph type="sldNum" sz="quarter" idx="12"/>
          </p:nvPr>
        </p:nvSpPr>
        <p:spPr/>
        <p:txBody>
          <a:bodyPr/>
          <a:lstStyle/>
          <a:p>
            <a:fld id="{8601CFF7-9DD1-4C47-9EAB-3E0077C363CE}" type="slidenum">
              <a:rPr lang="en-US" smtClean="0"/>
              <a:t>22</a:t>
            </a:fld>
            <a:endParaRPr lang="en-US"/>
          </a:p>
        </p:txBody>
      </p:sp>
    </p:spTree>
    <p:extLst>
      <p:ext uri="{BB962C8B-B14F-4D97-AF65-F5344CB8AC3E}">
        <p14:creationId xmlns:p14="http://schemas.microsoft.com/office/powerpoint/2010/main" val="4189373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dirty="0"/>
              <a:t>Population Aging, 1950-2015 and projected to 2100 (United Nations)</a:t>
            </a:r>
          </a:p>
        </p:txBody>
      </p:sp>
      <p:sp>
        <p:nvSpPr>
          <p:cNvPr id="5" name="Footer Placeholder 4"/>
          <p:cNvSpPr>
            <a:spLocks noGrp="1"/>
          </p:cNvSpPr>
          <p:nvPr>
            <p:ph type="ftr" sz="quarter" idx="11"/>
          </p:nvPr>
        </p:nvSpPr>
        <p:spPr/>
        <p:txBody>
          <a:bodyPr/>
          <a:lstStyle/>
          <a:p>
            <a:r>
              <a:rPr lang="en-US"/>
              <a:t>Ronald Lee, UC Berkeley, November 13, 2021</a:t>
            </a:r>
          </a:p>
        </p:txBody>
      </p:sp>
      <p:sp>
        <p:nvSpPr>
          <p:cNvPr id="6" name="Slide Number Placeholder 5"/>
          <p:cNvSpPr>
            <a:spLocks noGrp="1"/>
          </p:cNvSpPr>
          <p:nvPr>
            <p:ph type="sldNum" sz="quarter" idx="12"/>
          </p:nvPr>
        </p:nvSpPr>
        <p:spPr/>
        <p:txBody>
          <a:bodyPr/>
          <a:lstStyle/>
          <a:p>
            <a:fld id="{ABCCAEE4-D4E3-4645-A05D-1DD936C135FB}" type="slidenum">
              <a:rPr lang="en-US" smtClean="0"/>
              <a:t>23</a:t>
            </a:fld>
            <a:endParaRPr lang="en-US"/>
          </a:p>
        </p:txBody>
      </p:sp>
      <p:pic>
        <p:nvPicPr>
          <p:cNvPr id="4" name="Content Placeholder 3">
            <a:extLst>
              <a:ext uri="{FF2B5EF4-FFF2-40B4-BE49-F238E27FC236}">
                <a16:creationId xmlns:a16="http://schemas.microsoft.com/office/drawing/2014/main" id="{E68246E5-E167-4AB6-80BC-3600028965EC}"/>
              </a:ext>
            </a:extLst>
          </p:cNvPr>
          <p:cNvPicPr>
            <a:picLocks noGrp="1" noChangeAspect="1"/>
          </p:cNvPicPr>
          <p:nvPr>
            <p:ph sz="half" idx="1"/>
          </p:nvPr>
        </p:nvPicPr>
        <p:blipFill>
          <a:blip r:embed="rId2"/>
          <a:stretch>
            <a:fillRect/>
          </a:stretch>
        </p:blipFill>
        <p:spPr>
          <a:xfrm>
            <a:off x="838200" y="2117407"/>
            <a:ext cx="5181600" cy="3767773"/>
          </a:xfrm>
          <a:prstGeom prst="rect">
            <a:avLst/>
          </a:prstGeom>
        </p:spPr>
      </p:pic>
      <p:sp>
        <p:nvSpPr>
          <p:cNvPr id="13" name="Content Placeholder 12">
            <a:extLst>
              <a:ext uri="{FF2B5EF4-FFF2-40B4-BE49-F238E27FC236}">
                <a16:creationId xmlns:a16="http://schemas.microsoft.com/office/drawing/2014/main" id="{3C06C6EA-9F91-45B5-A9BD-16AF98622FD3}"/>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124476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dirty="0"/>
              <a:t>Population Aging, 1950-2015 and projected to 2100 (United Nations)</a:t>
            </a:r>
          </a:p>
        </p:txBody>
      </p:sp>
      <p:sp>
        <p:nvSpPr>
          <p:cNvPr id="5" name="Footer Placeholder 4"/>
          <p:cNvSpPr>
            <a:spLocks noGrp="1"/>
          </p:cNvSpPr>
          <p:nvPr>
            <p:ph type="ftr" sz="quarter" idx="11"/>
          </p:nvPr>
        </p:nvSpPr>
        <p:spPr/>
        <p:txBody>
          <a:bodyPr/>
          <a:lstStyle/>
          <a:p>
            <a:r>
              <a:rPr lang="en-US"/>
              <a:t>Ronald Lee, UC Berkeley, November 13, 2021</a:t>
            </a:r>
          </a:p>
        </p:txBody>
      </p:sp>
      <p:sp>
        <p:nvSpPr>
          <p:cNvPr id="6" name="Slide Number Placeholder 5"/>
          <p:cNvSpPr>
            <a:spLocks noGrp="1"/>
          </p:cNvSpPr>
          <p:nvPr>
            <p:ph type="sldNum" sz="quarter" idx="12"/>
          </p:nvPr>
        </p:nvSpPr>
        <p:spPr/>
        <p:txBody>
          <a:bodyPr/>
          <a:lstStyle/>
          <a:p>
            <a:fld id="{ABCCAEE4-D4E3-4645-A05D-1DD936C135FB}" type="slidenum">
              <a:rPr lang="en-US" smtClean="0"/>
              <a:t>24</a:t>
            </a:fld>
            <a:endParaRPr lang="en-US"/>
          </a:p>
        </p:txBody>
      </p:sp>
      <p:pic>
        <p:nvPicPr>
          <p:cNvPr id="4" name="Content Placeholder 3">
            <a:extLst>
              <a:ext uri="{FF2B5EF4-FFF2-40B4-BE49-F238E27FC236}">
                <a16:creationId xmlns:a16="http://schemas.microsoft.com/office/drawing/2014/main" id="{E68246E5-E167-4AB6-80BC-3600028965EC}"/>
              </a:ext>
            </a:extLst>
          </p:cNvPr>
          <p:cNvPicPr>
            <a:picLocks noGrp="1" noChangeAspect="1"/>
          </p:cNvPicPr>
          <p:nvPr>
            <p:ph sz="half" idx="1"/>
          </p:nvPr>
        </p:nvPicPr>
        <p:blipFill>
          <a:blip r:embed="rId2"/>
          <a:stretch>
            <a:fillRect/>
          </a:stretch>
        </p:blipFill>
        <p:spPr>
          <a:xfrm>
            <a:off x="838200" y="2117407"/>
            <a:ext cx="5181600" cy="3767773"/>
          </a:xfrm>
          <a:prstGeom prst="rect">
            <a:avLst/>
          </a:prstGeom>
        </p:spPr>
      </p:pic>
      <p:pic>
        <p:nvPicPr>
          <p:cNvPr id="8" name="Content Placeholder 7">
            <a:extLst>
              <a:ext uri="{FF2B5EF4-FFF2-40B4-BE49-F238E27FC236}">
                <a16:creationId xmlns:a16="http://schemas.microsoft.com/office/drawing/2014/main" id="{FA1122E1-A91D-42A7-AA25-B8312BE69F1E}"/>
              </a:ext>
            </a:extLst>
          </p:cNvPr>
          <p:cNvPicPr>
            <a:picLocks noGrp="1" noChangeAspect="1"/>
          </p:cNvPicPr>
          <p:nvPr>
            <p:ph sz="half" idx="2"/>
          </p:nvPr>
        </p:nvPicPr>
        <p:blipFill>
          <a:blip r:embed="rId3"/>
          <a:stretch>
            <a:fillRect/>
          </a:stretch>
        </p:blipFill>
        <p:spPr>
          <a:xfrm>
            <a:off x="6172200" y="2117407"/>
            <a:ext cx="5181600" cy="3767773"/>
          </a:xfrm>
          <a:prstGeom prst="rect">
            <a:avLst/>
          </a:prstGeom>
        </p:spPr>
      </p:pic>
    </p:spTree>
    <p:extLst>
      <p:ext uri="{BB962C8B-B14F-4D97-AF65-F5344CB8AC3E}">
        <p14:creationId xmlns:p14="http://schemas.microsoft.com/office/powerpoint/2010/main" val="3393026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B6C5E8-B6BA-47D2-82B1-DA9A58069CD2}"/>
              </a:ext>
            </a:extLst>
          </p:cNvPr>
          <p:cNvSpPr>
            <a:spLocks noGrp="1"/>
          </p:cNvSpPr>
          <p:nvPr>
            <p:ph type="title"/>
          </p:nvPr>
        </p:nvSpPr>
        <p:spPr/>
        <p:txBody>
          <a:bodyPr/>
          <a:lstStyle/>
          <a:p>
            <a:r>
              <a:rPr lang="en-US" dirty="0"/>
              <a:t>What and when is old age?</a:t>
            </a:r>
          </a:p>
        </p:txBody>
      </p:sp>
      <p:sp>
        <p:nvSpPr>
          <p:cNvPr id="8" name="Content Placeholder 7">
            <a:extLst>
              <a:ext uri="{FF2B5EF4-FFF2-40B4-BE49-F238E27FC236}">
                <a16:creationId xmlns:a16="http://schemas.microsoft.com/office/drawing/2014/main" id="{AB0D7C80-F1FC-4BCF-87A0-D94B62DE90C1}"/>
              </a:ext>
            </a:extLst>
          </p:cNvPr>
          <p:cNvSpPr>
            <a:spLocks noGrp="1"/>
          </p:cNvSpPr>
          <p:nvPr>
            <p:ph idx="1"/>
          </p:nvPr>
        </p:nvSpPr>
        <p:spPr>
          <a:xfrm>
            <a:off x="838200" y="1555423"/>
            <a:ext cx="10515600" cy="4621540"/>
          </a:xfrm>
        </p:spPr>
        <p:txBody>
          <a:bodyPr>
            <a:normAutofit fontScale="92500" lnSpcReduction="20000"/>
          </a:bodyPr>
          <a:lstStyle/>
          <a:p>
            <a:r>
              <a:rPr lang="en-US" dirty="0"/>
              <a:t>Old people are stronger, healthier, and smarter than a few decades ago.</a:t>
            </a:r>
          </a:p>
          <a:p>
            <a:r>
              <a:rPr lang="en-US" dirty="0"/>
              <a:t>Truth to “70 is the new 60”. </a:t>
            </a:r>
          </a:p>
          <a:p>
            <a:r>
              <a:rPr lang="en-US" dirty="0"/>
              <a:t>Why healthier now?</a:t>
            </a:r>
          </a:p>
          <a:p>
            <a:pPr lvl="1"/>
            <a:r>
              <a:rPr lang="en-US" dirty="0"/>
              <a:t>Better nutrition when young</a:t>
            </a:r>
          </a:p>
          <a:p>
            <a:pPr lvl="1"/>
            <a:r>
              <a:rPr lang="en-US" dirty="0"/>
              <a:t>Better health care when young</a:t>
            </a:r>
          </a:p>
          <a:p>
            <a:pPr lvl="1"/>
            <a:r>
              <a:rPr lang="en-US" dirty="0"/>
              <a:t>More education</a:t>
            </a:r>
          </a:p>
          <a:p>
            <a:pPr lvl="1"/>
            <a:r>
              <a:rPr lang="en-US" dirty="0"/>
              <a:t>Better health care today</a:t>
            </a:r>
          </a:p>
          <a:p>
            <a:r>
              <a:rPr lang="en-US" dirty="0"/>
              <a:t>Chronological age vs functional age</a:t>
            </a:r>
          </a:p>
          <a:p>
            <a:r>
              <a:rPr lang="en-US" dirty="0"/>
              <a:t>Proportion of disabled people needing care is not rising.</a:t>
            </a:r>
          </a:p>
          <a:p>
            <a:r>
              <a:rPr lang="en-US" dirty="0"/>
              <a:t>But now pre-old adults are more obese, have more diabetes, higher disability. </a:t>
            </a:r>
          </a:p>
          <a:p>
            <a:r>
              <a:rPr lang="en-US" dirty="0"/>
              <a:t>Outlook is uncertain. </a:t>
            </a:r>
          </a:p>
        </p:txBody>
      </p:sp>
      <p:sp>
        <p:nvSpPr>
          <p:cNvPr id="5" name="Footer Placeholder 4">
            <a:extLst>
              <a:ext uri="{FF2B5EF4-FFF2-40B4-BE49-F238E27FC236}">
                <a16:creationId xmlns:a16="http://schemas.microsoft.com/office/drawing/2014/main" id="{3931EEF7-0ED4-4091-BC98-B44D789D4538}"/>
              </a:ext>
            </a:extLst>
          </p:cNvPr>
          <p:cNvSpPr>
            <a:spLocks noGrp="1"/>
          </p:cNvSpPr>
          <p:nvPr>
            <p:ph type="ftr" sz="quarter" idx="11"/>
          </p:nvPr>
        </p:nvSpPr>
        <p:spPr/>
        <p:txBody>
          <a:bodyPr/>
          <a:lstStyle/>
          <a:p>
            <a:r>
              <a:rPr lang="en-US"/>
              <a:t>Ronald Lee, UC Berkeley, November 13, 2021</a:t>
            </a:r>
          </a:p>
        </p:txBody>
      </p:sp>
      <p:sp>
        <p:nvSpPr>
          <p:cNvPr id="6" name="Slide Number Placeholder 5">
            <a:extLst>
              <a:ext uri="{FF2B5EF4-FFF2-40B4-BE49-F238E27FC236}">
                <a16:creationId xmlns:a16="http://schemas.microsoft.com/office/drawing/2014/main" id="{BEEA8A40-668C-4F44-984A-64A1192ADA34}"/>
              </a:ext>
            </a:extLst>
          </p:cNvPr>
          <p:cNvSpPr>
            <a:spLocks noGrp="1"/>
          </p:cNvSpPr>
          <p:nvPr>
            <p:ph type="sldNum" sz="quarter" idx="12"/>
          </p:nvPr>
        </p:nvSpPr>
        <p:spPr/>
        <p:txBody>
          <a:bodyPr/>
          <a:lstStyle/>
          <a:p>
            <a:fld id="{8601CFF7-9DD1-4C47-9EAB-3E0077C363CE}" type="slidenum">
              <a:rPr lang="en-US" smtClean="0"/>
              <a:t>25</a:t>
            </a:fld>
            <a:endParaRPr lang="en-US"/>
          </a:p>
        </p:txBody>
      </p:sp>
    </p:spTree>
    <p:extLst>
      <p:ext uri="{BB962C8B-B14F-4D97-AF65-F5344CB8AC3E}">
        <p14:creationId xmlns:p14="http://schemas.microsoft.com/office/powerpoint/2010/main" val="862846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E58D-3F83-4BAE-8901-E7F4651DA24E}"/>
              </a:ext>
            </a:extLst>
          </p:cNvPr>
          <p:cNvSpPr>
            <a:spLocks noGrp="1"/>
          </p:cNvSpPr>
          <p:nvPr>
            <p:ph type="title"/>
          </p:nvPr>
        </p:nvSpPr>
        <p:spPr/>
        <p:txBody>
          <a:bodyPr/>
          <a:lstStyle/>
          <a:p>
            <a:r>
              <a:rPr lang="en-US" dirty="0"/>
              <a:t>3. Economic behavior varies by age</a:t>
            </a:r>
          </a:p>
        </p:txBody>
      </p:sp>
      <p:sp>
        <p:nvSpPr>
          <p:cNvPr id="3" name="Content Placeholder 2">
            <a:extLst>
              <a:ext uri="{FF2B5EF4-FFF2-40B4-BE49-F238E27FC236}">
                <a16:creationId xmlns:a16="http://schemas.microsoft.com/office/drawing/2014/main" id="{DE9264A2-6D39-4822-99F8-FD46BF8E1672}"/>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C8D0B26B-D42A-414A-9BB7-A2843FFB7EBD}"/>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01E8AE16-0B07-4CA6-B921-129B338A5B91}"/>
              </a:ext>
            </a:extLst>
          </p:cNvPr>
          <p:cNvSpPr>
            <a:spLocks noGrp="1"/>
          </p:cNvSpPr>
          <p:nvPr>
            <p:ph type="sldNum" sz="quarter" idx="12"/>
          </p:nvPr>
        </p:nvSpPr>
        <p:spPr/>
        <p:txBody>
          <a:bodyPr/>
          <a:lstStyle/>
          <a:p>
            <a:fld id="{8601CFF7-9DD1-4C47-9EAB-3E0077C363CE}" type="slidenum">
              <a:rPr lang="en-US" smtClean="0"/>
              <a:t>26</a:t>
            </a:fld>
            <a:endParaRPr lang="en-US"/>
          </a:p>
        </p:txBody>
      </p:sp>
    </p:spTree>
    <p:extLst>
      <p:ext uri="{BB962C8B-B14F-4D97-AF65-F5344CB8AC3E}">
        <p14:creationId xmlns:p14="http://schemas.microsoft.com/office/powerpoint/2010/main" val="2626000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BB69-B51A-467A-B1AD-75F325536779}"/>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CC5F2865-00F4-437F-8F38-7B33D6B7AA83}"/>
              </a:ext>
            </a:extLst>
          </p:cNvPr>
          <p:cNvSpPr>
            <a:spLocks noGrp="1"/>
          </p:cNvSpPr>
          <p:nvPr>
            <p:ph type="body" sz="half" idx="2"/>
          </p:nvPr>
        </p:nvSpPr>
        <p:spPr/>
        <p:txBody>
          <a:bodyPr/>
          <a:lstStyle/>
          <a:p>
            <a:r>
              <a:rPr lang="en-US" b="1" dirty="0"/>
              <a:t>Consumption: </a:t>
            </a:r>
            <a:r>
              <a:rPr lang="en-US" dirty="0"/>
              <a:t>household consumption plus in-kind govt transfers (public education, Medicare, Medicaid, etc.)</a:t>
            </a:r>
          </a:p>
          <a:p>
            <a:endParaRPr lang="en-US" dirty="0"/>
          </a:p>
          <a:p>
            <a:r>
              <a:rPr lang="en-US" b="1" dirty="0"/>
              <a:t>Labor income </a:t>
            </a:r>
            <a:r>
              <a:rPr lang="en-US" dirty="0"/>
              <a:t>wages and salaries plus fringe benefits plus self-employment income (less asset share).</a:t>
            </a:r>
          </a:p>
          <a:p>
            <a:endParaRPr lang="en-US" dirty="0"/>
          </a:p>
          <a:p>
            <a:endParaRPr lang="en-US" dirty="0"/>
          </a:p>
          <a:p>
            <a:r>
              <a:rPr lang="en-US" dirty="0"/>
              <a:t>Source: National Transfer Accounts (ntaccounts.org)</a:t>
            </a:r>
          </a:p>
          <a:p>
            <a:endParaRPr lang="en-US" dirty="0"/>
          </a:p>
        </p:txBody>
      </p:sp>
      <p:sp>
        <p:nvSpPr>
          <p:cNvPr id="5" name="Footer Placeholder 4">
            <a:extLst>
              <a:ext uri="{FF2B5EF4-FFF2-40B4-BE49-F238E27FC236}">
                <a16:creationId xmlns:a16="http://schemas.microsoft.com/office/drawing/2014/main" id="{1923E0DF-4872-4483-88B9-AF214DC46D42}"/>
              </a:ext>
            </a:extLst>
          </p:cNvPr>
          <p:cNvSpPr>
            <a:spLocks noGrp="1"/>
          </p:cNvSpPr>
          <p:nvPr>
            <p:ph type="ftr" sz="quarter" idx="11"/>
          </p:nvPr>
        </p:nvSpPr>
        <p:spPr/>
        <p:txBody>
          <a:bodyPr/>
          <a:lstStyle/>
          <a:p>
            <a:r>
              <a:rPr lang="en-US"/>
              <a:t>Ronald Lee, UC Berkeley, November 13, 2021</a:t>
            </a:r>
          </a:p>
        </p:txBody>
      </p:sp>
      <p:sp>
        <p:nvSpPr>
          <p:cNvPr id="6" name="Slide Number Placeholder 5">
            <a:extLst>
              <a:ext uri="{FF2B5EF4-FFF2-40B4-BE49-F238E27FC236}">
                <a16:creationId xmlns:a16="http://schemas.microsoft.com/office/drawing/2014/main" id="{81CF63D3-E38F-42BB-9330-7E614993A2EF}"/>
              </a:ext>
            </a:extLst>
          </p:cNvPr>
          <p:cNvSpPr>
            <a:spLocks noGrp="1"/>
          </p:cNvSpPr>
          <p:nvPr>
            <p:ph type="sldNum" sz="quarter" idx="12"/>
          </p:nvPr>
        </p:nvSpPr>
        <p:spPr/>
        <p:txBody>
          <a:bodyPr/>
          <a:lstStyle/>
          <a:p>
            <a:fld id="{8601CFF7-9DD1-4C47-9EAB-3E0077C363CE}" type="slidenum">
              <a:rPr lang="en-US" smtClean="0"/>
              <a:t>27</a:t>
            </a:fld>
            <a:endParaRPr lang="en-US"/>
          </a:p>
        </p:txBody>
      </p:sp>
      <p:pic>
        <p:nvPicPr>
          <p:cNvPr id="10" name="Picture Placeholder 9">
            <a:extLst>
              <a:ext uri="{FF2B5EF4-FFF2-40B4-BE49-F238E27FC236}">
                <a16:creationId xmlns:a16="http://schemas.microsoft.com/office/drawing/2014/main" id="{E32365E1-45B7-4D7E-B205-24B80FB226E3}"/>
              </a:ext>
            </a:extLst>
          </p:cNvPr>
          <p:cNvPicPr>
            <a:picLocks noGrp="1" noChangeAspect="1"/>
          </p:cNvPicPr>
          <p:nvPr>
            <p:ph type="pic" idx="1"/>
          </p:nvPr>
        </p:nvPicPr>
        <p:blipFill>
          <a:blip r:embed="rId2"/>
          <a:srcRect l="3955" r="3955"/>
          <a:stretch>
            <a:fillRect/>
          </a:stretch>
        </p:blipFill>
        <p:spPr>
          <a:prstGeom prst="rect">
            <a:avLst/>
          </a:prstGeom>
        </p:spPr>
      </p:pic>
    </p:spTree>
    <p:extLst>
      <p:ext uri="{BB962C8B-B14F-4D97-AF65-F5344CB8AC3E}">
        <p14:creationId xmlns:p14="http://schemas.microsoft.com/office/powerpoint/2010/main" val="3008538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BB69-B51A-467A-B1AD-75F325536779}"/>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CC5F2865-00F4-437F-8F38-7B33D6B7AA83}"/>
              </a:ext>
            </a:extLst>
          </p:cNvPr>
          <p:cNvSpPr>
            <a:spLocks noGrp="1"/>
          </p:cNvSpPr>
          <p:nvPr>
            <p:ph type="body" sz="half" idx="2"/>
          </p:nvPr>
        </p:nvSpPr>
        <p:spPr/>
        <p:txBody>
          <a:bodyPr/>
          <a:lstStyle/>
          <a:p>
            <a:r>
              <a:rPr lang="en-US" b="1" dirty="0"/>
              <a:t>Consumption: </a:t>
            </a:r>
            <a:r>
              <a:rPr lang="en-US" dirty="0"/>
              <a:t>household consumption plus in-kind govt transfers (public education, Medicare, Medicaid, etc.)</a:t>
            </a:r>
          </a:p>
          <a:p>
            <a:endParaRPr lang="en-US" dirty="0"/>
          </a:p>
          <a:p>
            <a:r>
              <a:rPr lang="en-US" b="1" dirty="0"/>
              <a:t>Labor income </a:t>
            </a:r>
            <a:r>
              <a:rPr lang="en-US" dirty="0"/>
              <a:t>wages and salaries plus fringe benefits plus self-employment income (less asset share).</a:t>
            </a:r>
          </a:p>
          <a:p>
            <a:endParaRPr lang="en-US" dirty="0"/>
          </a:p>
          <a:p>
            <a:endParaRPr lang="en-US" dirty="0"/>
          </a:p>
          <a:p>
            <a:r>
              <a:rPr lang="en-US" dirty="0"/>
              <a:t>Source: National Transfer Accounts (ntaccounts.org)</a:t>
            </a:r>
          </a:p>
          <a:p>
            <a:endParaRPr lang="en-US" dirty="0"/>
          </a:p>
        </p:txBody>
      </p:sp>
      <p:sp>
        <p:nvSpPr>
          <p:cNvPr id="5" name="Footer Placeholder 4">
            <a:extLst>
              <a:ext uri="{FF2B5EF4-FFF2-40B4-BE49-F238E27FC236}">
                <a16:creationId xmlns:a16="http://schemas.microsoft.com/office/drawing/2014/main" id="{1923E0DF-4872-4483-88B9-AF214DC46D42}"/>
              </a:ext>
            </a:extLst>
          </p:cNvPr>
          <p:cNvSpPr>
            <a:spLocks noGrp="1"/>
          </p:cNvSpPr>
          <p:nvPr>
            <p:ph type="ftr" sz="quarter" idx="11"/>
          </p:nvPr>
        </p:nvSpPr>
        <p:spPr/>
        <p:txBody>
          <a:bodyPr/>
          <a:lstStyle/>
          <a:p>
            <a:r>
              <a:rPr lang="en-US"/>
              <a:t>Ronald Lee, UC Berkeley, November 13, 2021</a:t>
            </a:r>
          </a:p>
        </p:txBody>
      </p:sp>
      <p:sp>
        <p:nvSpPr>
          <p:cNvPr id="6" name="Slide Number Placeholder 5">
            <a:extLst>
              <a:ext uri="{FF2B5EF4-FFF2-40B4-BE49-F238E27FC236}">
                <a16:creationId xmlns:a16="http://schemas.microsoft.com/office/drawing/2014/main" id="{81CF63D3-E38F-42BB-9330-7E614993A2EF}"/>
              </a:ext>
            </a:extLst>
          </p:cNvPr>
          <p:cNvSpPr>
            <a:spLocks noGrp="1"/>
          </p:cNvSpPr>
          <p:nvPr>
            <p:ph type="sldNum" sz="quarter" idx="12"/>
          </p:nvPr>
        </p:nvSpPr>
        <p:spPr/>
        <p:txBody>
          <a:bodyPr/>
          <a:lstStyle/>
          <a:p>
            <a:fld id="{8601CFF7-9DD1-4C47-9EAB-3E0077C363CE}" type="slidenum">
              <a:rPr lang="en-US" smtClean="0"/>
              <a:t>28</a:t>
            </a:fld>
            <a:endParaRPr lang="en-US"/>
          </a:p>
        </p:txBody>
      </p:sp>
      <p:pic>
        <p:nvPicPr>
          <p:cNvPr id="10" name="Picture Placeholder 9">
            <a:extLst>
              <a:ext uri="{FF2B5EF4-FFF2-40B4-BE49-F238E27FC236}">
                <a16:creationId xmlns:a16="http://schemas.microsoft.com/office/drawing/2014/main" id="{E32365E1-45B7-4D7E-B205-24B80FB226E3}"/>
              </a:ext>
            </a:extLst>
          </p:cNvPr>
          <p:cNvPicPr>
            <a:picLocks noGrp="1" noChangeAspect="1"/>
          </p:cNvPicPr>
          <p:nvPr>
            <p:ph type="pic" idx="1"/>
          </p:nvPr>
        </p:nvPicPr>
        <p:blipFill>
          <a:blip r:embed="rId2"/>
          <a:srcRect l="3955" r="3955"/>
          <a:stretch>
            <a:fillRect/>
          </a:stretch>
        </p:blipFill>
        <p:spPr>
          <a:prstGeom prst="rect">
            <a:avLst/>
          </a:prstGeom>
        </p:spPr>
      </p:pic>
      <p:sp>
        <p:nvSpPr>
          <p:cNvPr id="11" name="TextBox 10">
            <a:extLst>
              <a:ext uri="{FF2B5EF4-FFF2-40B4-BE49-F238E27FC236}">
                <a16:creationId xmlns:a16="http://schemas.microsoft.com/office/drawing/2014/main" id="{CE1F426A-3468-421B-BD30-89A2F4040052}"/>
              </a:ext>
            </a:extLst>
          </p:cNvPr>
          <p:cNvSpPr txBox="1"/>
          <p:nvPr/>
        </p:nvSpPr>
        <p:spPr>
          <a:xfrm>
            <a:off x="9001760" y="2428240"/>
            <a:ext cx="1229360" cy="461665"/>
          </a:xfrm>
          <a:prstGeom prst="rect">
            <a:avLst/>
          </a:prstGeom>
          <a:noFill/>
        </p:spPr>
        <p:txBody>
          <a:bodyPr wrap="square" rtlCol="0">
            <a:spAutoFit/>
          </a:bodyPr>
          <a:lstStyle/>
          <a:p>
            <a:r>
              <a:rPr lang="en-US" sz="2400" dirty="0"/>
              <a:t>Gap</a:t>
            </a:r>
          </a:p>
        </p:txBody>
      </p:sp>
      <p:sp>
        <p:nvSpPr>
          <p:cNvPr id="12" name="TextBox 11">
            <a:extLst>
              <a:ext uri="{FF2B5EF4-FFF2-40B4-BE49-F238E27FC236}">
                <a16:creationId xmlns:a16="http://schemas.microsoft.com/office/drawing/2014/main" id="{C481BABF-64F2-4147-B085-6B474BCC354F}"/>
              </a:ext>
            </a:extLst>
          </p:cNvPr>
          <p:cNvSpPr txBox="1"/>
          <p:nvPr/>
        </p:nvSpPr>
        <p:spPr>
          <a:xfrm>
            <a:off x="5811520" y="3193404"/>
            <a:ext cx="1229360" cy="461665"/>
          </a:xfrm>
          <a:prstGeom prst="rect">
            <a:avLst/>
          </a:prstGeom>
          <a:noFill/>
        </p:spPr>
        <p:txBody>
          <a:bodyPr wrap="square" rtlCol="0">
            <a:spAutoFit/>
          </a:bodyPr>
          <a:lstStyle/>
          <a:p>
            <a:r>
              <a:rPr lang="en-US" sz="2400" dirty="0"/>
              <a:t>Gap</a:t>
            </a:r>
          </a:p>
        </p:txBody>
      </p:sp>
      <p:cxnSp>
        <p:nvCxnSpPr>
          <p:cNvPr id="14" name="Straight Arrow Connector 13">
            <a:extLst>
              <a:ext uri="{FF2B5EF4-FFF2-40B4-BE49-F238E27FC236}">
                <a16:creationId xmlns:a16="http://schemas.microsoft.com/office/drawing/2014/main" id="{F16FB131-FC91-40F7-AC61-701E9577103E}"/>
              </a:ext>
            </a:extLst>
          </p:cNvPr>
          <p:cNvCxnSpPr>
            <a:cxnSpLocks/>
          </p:cNvCxnSpPr>
          <p:nvPr/>
        </p:nvCxnSpPr>
        <p:spPr>
          <a:xfrm flipV="1">
            <a:off x="9286240" y="2153920"/>
            <a:ext cx="0" cy="42672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6B8FC0B-0353-40A0-A5BB-6751D44C8B5D}"/>
              </a:ext>
            </a:extLst>
          </p:cNvPr>
          <p:cNvCxnSpPr/>
          <p:nvPr/>
        </p:nvCxnSpPr>
        <p:spPr>
          <a:xfrm>
            <a:off x="9286240" y="2889905"/>
            <a:ext cx="0" cy="83881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BDD663A-D743-4061-9EC8-0397CCEE85F4}"/>
              </a:ext>
            </a:extLst>
          </p:cNvPr>
          <p:cNvCxnSpPr>
            <a:cxnSpLocks/>
          </p:cNvCxnSpPr>
          <p:nvPr/>
        </p:nvCxnSpPr>
        <p:spPr>
          <a:xfrm>
            <a:off x="6096000" y="3543786"/>
            <a:ext cx="0" cy="41940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CA7DE4B-B2CA-4004-BA64-68F5AB224CCA}"/>
              </a:ext>
            </a:extLst>
          </p:cNvPr>
          <p:cNvCxnSpPr>
            <a:cxnSpLocks/>
          </p:cNvCxnSpPr>
          <p:nvPr/>
        </p:nvCxnSpPr>
        <p:spPr>
          <a:xfrm flipV="1">
            <a:off x="6096000" y="2882592"/>
            <a:ext cx="0" cy="42672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452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42900"/>
            <a:ext cx="10538012" cy="1314170"/>
          </a:xfrm>
        </p:spPr>
        <p:txBody>
          <a:bodyPr>
            <a:normAutofit/>
          </a:bodyPr>
          <a:lstStyle/>
          <a:p>
            <a:r>
              <a:rPr lang="en-US" sz="3200" dirty="0"/>
              <a:t>From 1960 to 2015 relative consumption by elderly exploded, largely due to rising public and private health expenditures </a:t>
            </a:r>
            <a:br>
              <a:rPr lang="en-US" sz="3200" dirty="0"/>
            </a:br>
            <a:r>
              <a:rPr lang="en-US" sz="2200" dirty="0"/>
              <a:t>Source: National Transfer Accounts data: ntaccounts.org</a:t>
            </a:r>
            <a:endParaRPr lang="en-US" sz="3200" dirty="0"/>
          </a:p>
        </p:txBody>
      </p:sp>
      <p:pic>
        <p:nvPicPr>
          <p:cNvPr id="8" name="Content Placeholder 7"/>
          <p:cNvPicPr>
            <a:picLocks noGrp="1" noChangeAspect="1"/>
          </p:cNvPicPr>
          <p:nvPr>
            <p:ph idx="1"/>
          </p:nvPr>
        </p:nvPicPr>
        <p:blipFill>
          <a:blip r:embed="rId2"/>
          <a:stretch>
            <a:fillRect/>
          </a:stretch>
        </p:blipFill>
        <p:spPr>
          <a:xfrm>
            <a:off x="838200" y="2125010"/>
            <a:ext cx="10047079" cy="3456732"/>
          </a:xfrm>
          <a:prstGeom prst="rect">
            <a:avLst/>
          </a:prstGeom>
        </p:spPr>
      </p:pic>
      <p:sp>
        <p:nvSpPr>
          <p:cNvPr id="4" name="Footer Placeholder 3"/>
          <p:cNvSpPr>
            <a:spLocks noGrp="1"/>
          </p:cNvSpPr>
          <p:nvPr>
            <p:ph type="ftr" sz="quarter" idx="11"/>
          </p:nvPr>
        </p:nvSpPr>
        <p:spPr/>
        <p:txBody>
          <a:bodyPr/>
          <a:lstStyle/>
          <a:p>
            <a:r>
              <a:rPr lang="en-US">
                <a:solidFill>
                  <a:prstClr val="black">
                    <a:tint val="75000"/>
                  </a:prstClr>
                </a:solidFill>
              </a:rPr>
              <a:t>Ronald Lee, UC Berkeley, November 13, 2021</a:t>
            </a:r>
          </a:p>
        </p:txBody>
      </p:sp>
      <p:sp>
        <p:nvSpPr>
          <p:cNvPr id="5" name="Slide Number Placeholder 4"/>
          <p:cNvSpPr>
            <a:spLocks noGrp="1"/>
          </p:cNvSpPr>
          <p:nvPr>
            <p:ph type="sldNum" sz="quarter" idx="12"/>
          </p:nvPr>
        </p:nvSpPr>
        <p:spPr/>
        <p:txBody>
          <a:bodyPr/>
          <a:lstStyle/>
          <a:p>
            <a:fld id="{DCD19EAD-584B-4746-8871-EDED93697308}" type="slidenum">
              <a:rPr lang="en-US" smtClean="0">
                <a:solidFill>
                  <a:prstClr val="black">
                    <a:tint val="75000"/>
                  </a:prstClr>
                </a:solidFill>
              </a:rPr>
              <a:pPr/>
              <a:t>29</a:t>
            </a:fld>
            <a:endParaRPr lang="en-US">
              <a:solidFill>
                <a:prstClr val="black">
                  <a:tint val="75000"/>
                </a:prstClr>
              </a:solidFill>
            </a:endParaRPr>
          </a:p>
        </p:txBody>
      </p:sp>
      <p:sp>
        <p:nvSpPr>
          <p:cNvPr id="9" name="Rectangle 8"/>
          <p:cNvSpPr/>
          <p:nvPr/>
        </p:nvSpPr>
        <p:spPr>
          <a:xfrm>
            <a:off x="838200" y="5710019"/>
            <a:ext cx="10515600" cy="369332"/>
          </a:xfrm>
          <a:prstGeom prst="rect">
            <a:avLst/>
          </a:prstGeom>
        </p:spPr>
        <p:txBody>
          <a:bodyPr wrap="square">
            <a:spAutoFit/>
          </a:bodyPr>
          <a:lstStyle/>
          <a:p>
            <a:r>
              <a:rPr lang="en-US" dirty="0"/>
              <a:t>Y-axis scale: Relative to the (unweighted) profile average of labor income (YL) value for ages 30-49 for that year.</a:t>
            </a:r>
          </a:p>
        </p:txBody>
      </p:sp>
    </p:spTree>
    <p:extLst>
      <p:ext uri="{BB962C8B-B14F-4D97-AF65-F5344CB8AC3E}">
        <p14:creationId xmlns:p14="http://schemas.microsoft.com/office/powerpoint/2010/main" val="1102783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DECE-8E11-45AF-B2CD-3B25558CA474}"/>
              </a:ext>
            </a:extLst>
          </p:cNvPr>
          <p:cNvSpPr>
            <a:spLocks noGrp="1"/>
          </p:cNvSpPr>
          <p:nvPr>
            <p:ph type="title"/>
          </p:nvPr>
        </p:nvSpPr>
        <p:spPr>
          <a:xfrm>
            <a:off x="838200" y="365125"/>
            <a:ext cx="10515600" cy="1325563"/>
          </a:xfrm>
        </p:spPr>
        <p:txBody>
          <a:bodyPr>
            <a:noAutofit/>
          </a:bodyPr>
          <a:lstStyle/>
          <a:p>
            <a:r>
              <a:rPr lang="en-US" sz="3600" dirty="0"/>
              <a:t>Many concerns. </a:t>
            </a:r>
            <a:br>
              <a:rPr lang="en-US" sz="3600" dirty="0"/>
            </a:br>
            <a:r>
              <a:rPr lang="en-US" sz="3600" dirty="0"/>
              <a:t>Some seem right, some wrong, some highly uncertain.</a:t>
            </a:r>
          </a:p>
        </p:txBody>
      </p:sp>
      <p:sp>
        <p:nvSpPr>
          <p:cNvPr id="3" name="Content Placeholder 2">
            <a:extLst>
              <a:ext uri="{FF2B5EF4-FFF2-40B4-BE49-F238E27FC236}">
                <a16:creationId xmlns:a16="http://schemas.microsoft.com/office/drawing/2014/main" id="{94B41023-20A7-4773-A47E-9A17950F28E7}"/>
              </a:ext>
            </a:extLst>
          </p:cNvPr>
          <p:cNvSpPr>
            <a:spLocks noGrp="1"/>
          </p:cNvSpPr>
          <p:nvPr>
            <p:ph idx="1"/>
          </p:nvPr>
        </p:nvSpPr>
        <p:spPr/>
        <p:txBody>
          <a:bodyPr>
            <a:normAutofit fontScale="92500" lnSpcReduction="10000"/>
          </a:bodyPr>
          <a:lstStyle/>
          <a:p>
            <a:r>
              <a:rPr lang="en-US" dirty="0"/>
              <a:t>Economic growth will slow as pop growth slows or turns negative (Yes).</a:t>
            </a:r>
          </a:p>
          <a:p>
            <a:r>
              <a:rPr lang="en-US" dirty="0"/>
              <a:t>Older workers are technophobic, immobile, dull, unproductive so aging will slow productivity growth (No).</a:t>
            </a:r>
          </a:p>
          <a:p>
            <a:r>
              <a:rPr lang="en-US" dirty="0"/>
              <a:t>Public support systems like Social Security will collapse (Require balancing).</a:t>
            </a:r>
          </a:p>
          <a:p>
            <a:r>
              <a:rPr lang="en-US" dirty="0"/>
              <a:t>“Asset price meltdown” as elderly try to sell assets to fewer middle aged folks (No).</a:t>
            </a:r>
          </a:p>
          <a:p>
            <a:r>
              <a:rPr lang="en-US" dirty="0"/>
              <a:t>Rising wages, falling profit rate as capital rises relative to labor (Yes).</a:t>
            </a:r>
          </a:p>
          <a:p>
            <a:r>
              <a:rPr lang="en-US" dirty="0"/>
              <a:t>Reduced inequality due to rising wages relative </a:t>
            </a:r>
            <a:r>
              <a:rPr lang="en-US"/>
              <a:t>to profit rate (Yes). </a:t>
            </a:r>
            <a:endParaRPr lang="en-US" dirty="0"/>
          </a:p>
          <a:p>
            <a:r>
              <a:rPr lang="en-US" dirty="0"/>
              <a:t>“Secular stagnation” with interest rates dropping to zero and still no one borrows to invest in new projects because expect slow growth (Maybe).</a:t>
            </a:r>
          </a:p>
        </p:txBody>
      </p:sp>
      <p:sp>
        <p:nvSpPr>
          <p:cNvPr id="4" name="Footer Placeholder 3">
            <a:extLst>
              <a:ext uri="{FF2B5EF4-FFF2-40B4-BE49-F238E27FC236}">
                <a16:creationId xmlns:a16="http://schemas.microsoft.com/office/drawing/2014/main" id="{B8EA7581-868C-47C6-8531-86B61FDC7795}"/>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B0A34A69-C9E2-4AA8-9F37-B60602D00343}"/>
              </a:ext>
            </a:extLst>
          </p:cNvPr>
          <p:cNvSpPr>
            <a:spLocks noGrp="1"/>
          </p:cNvSpPr>
          <p:nvPr>
            <p:ph type="sldNum" sz="quarter" idx="12"/>
          </p:nvPr>
        </p:nvSpPr>
        <p:spPr/>
        <p:txBody>
          <a:bodyPr/>
          <a:lstStyle/>
          <a:p>
            <a:fld id="{8601CFF7-9DD1-4C47-9EAB-3E0077C363CE}" type="slidenum">
              <a:rPr lang="en-US" smtClean="0"/>
              <a:t>3</a:t>
            </a:fld>
            <a:endParaRPr lang="en-US"/>
          </a:p>
        </p:txBody>
      </p:sp>
    </p:spTree>
    <p:extLst>
      <p:ext uri="{BB962C8B-B14F-4D97-AF65-F5344CB8AC3E}">
        <p14:creationId xmlns:p14="http://schemas.microsoft.com/office/powerpoint/2010/main" val="3209938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6C686-CF07-41E6-B597-F42837C3FE97}"/>
              </a:ext>
            </a:extLst>
          </p:cNvPr>
          <p:cNvSpPr>
            <a:spLocks noGrp="1"/>
          </p:cNvSpPr>
          <p:nvPr>
            <p:ph type="title"/>
          </p:nvPr>
        </p:nvSpPr>
        <p:spPr>
          <a:xfrm>
            <a:off x="838200" y="365125"/>
            <a:ext cx="2148840" cy="5811838"/>
          </a:xfrm>
        </p:spPr>
        <p:txBody>
          <a:bodyPr/>
          <a:lstStyle/>
          <a:p>
            <a:endParaRPr lang="en-US" dirty="0"/>
          </a:p>
        </p:txBody>
      </p:sp>
      <p:sp>
        <p:nvSpPr>
          <p:cNvPr id="4" name="Footer Placeholder 3">
            <a:extLst>
              <a:ext uri="{FF2B5EF4-FFF2-40B4-BE49-F238E27FC236}">
                <a16:creationId xmlns:a16="http://schemas.microsoft.com/office/drawing/2014/main" id="{E1DA7533-D2B3-4812-9963-86A78B64DEBA}"/>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F5129D07-4D9E-4AD0-908A-0DFAC30111D3}"/>
              </a:ext>
            </a:extLst>
          </p:cNvPr>
          <p:cNvSpPr>
            <a:spLocks noGrp="1"/>
          </p:cNvSpPr>
          <p:nvPr>
            <p:ph type="sldNum" sz="quarter" idx="12"/>
          </p:nvPr>
        </p:nvSpPr>
        <p:spPr/>
        <p:txBody>
          <a:bodyPr/>
          <a:lstStyle/>
          <a:p>
            <a:fld id="{8601CFF7-9DD1-4C47-9EAB-3E0077C363CE}" type="slidenum">
              <a:rPr lang="en-US" smtClean="0"/>
              <a:t>30</a:t>
            </a:fld>
            <a:endParaRPr lang="en-US"/>
          </a:p>
        </p:txBody>
      </p:sp>
      <p:pic>
        <p:nvPicPr>
          <p:cNvPr id="9" name="Content Placeholder 8">
            <a:extLst>
              <a:ext uri="{FF2B5EF4-FFF2-40B4-BE49-F238E27FC236}">
                <a16:creationId xmlns:a16="http://schemas.microsoft.com/office/drawing/2014/main" id="{752D31E0-B6DA-4F28-8690-FE2B6F4486F2}"/>
              </a:ext>
            </a:extLst>
          </p:cNvPr>
          <p:cNvPicPr>
            <a:picLocks noGrp="1" noChangeAspect="1"/>
          </p:cNvPicPr>
          <p:nvPr>
            <p:ph idx="1"/>
          </p:nvPr>
        </p:nvPicPr>
        <p:blipFill rotWithShape="1">
          <a:blip r:embed="rId2"/>
          <a:srcRect l="277" t="11289"/>
          <a:stretch/>
        </p:blipFill>
        <p:spPr>
          <a:xfrm>
            <a:off x="3213126" y="1093509"/>
            <a:ext cx="7515834" cy="5045746"/>
          </a:xfrm>
          <a:prstGeom prst="rect">
            <a:avLst/>
          </a:prstGeom>
        </p:spPr>
      </p:pic>
      <p:sp>
        <p:nvSpPr>
          <p:cNvPr id="10" name="TextBox 9">
            <a:extLst>
              <a:ext uri="{FF2B5EF4-FFF2-40B4-BE49-F238E27FC236}">
                <a16:creationId xmlns:a16="http://schemas.microsoft.com/office/drawing/2014/main" id="{FA9E3DE6-8D3F-44C3-8EA1-119B1A05D85B}"/>
              </a:ext>
            </a:extLst>
          </p:cNvPr>
          <p:cNvSpPr txBox="1"/>
          <p:nvPr/>
        </p:nvSpPr>
        <p:spPr>
          <a:xfrm>
            <a:off x="3213126" y="6037231"/>
            <a:ext cx="8054314" cy="369332"/>
          </a:xfrm>
          <a:prstGeom prst="rect">
            <a:avLst/>
          </a:prstGeom>
          <a:noFill/>
        </p:spPr>
        <p:txBody>
          <a:bodyPr wrap="square" rtlCol="0">
            <a:spAutoFit/>
          </a:bodyPr>
          <a:lstStyle/>
          <a:p>
            <a:r>
              <a:rPr lang="en-US" dirty="0"/>
              <a:t>Figure taken from Alicia </a:t>
            </a:r>
            <a:r>
              <a:rPr lang="en-US" dirty="0" err="1"/>
              <a:t>Munnell</a:t>
            </a:r>
            <a:r>
              <a:rPr lang="en-US" dirty="0"/>
              <a:t> (Oct 15, 2017) Market Watch.</a:t>
            </a:r>
          </a:p>
        </p:txBody>
      </p:sp>
      <p:sp>
        <p:nvSpPr>
          <p:cNvPr id="11" name="TextBox 10">
            <a:extLst>
              <a:ext uri="{FF2B5EF4-FFF2-40B4-BE49-F238E27FC236}">
                <a16:creationId xmlns:a16="http://schemas.microsoft.com/office/drawing/2014/main" id="{F05D460A-53F4-4A74-89EA-49FDECECFCB1}"/>
              </a:ext>
            </a:extLst>
          </p:cNvPr>
          <p:cNvSpPr txBox="1"/>
          <p:nvPr/>
        </p:nvSpPr>
        <p:spPr>
          <a:xfrm>
            <a:off x="3459637" y="353194"/>
            <a:ext cx="6287679" cy="954107"/>
          </a:xfrm>
          <a:prstGeom prst="rect">
            <a:avLst/>
          </a:prstGeom>
          <a:noFill/>
        </p:spPr>
        <p:txBody>
          <a:bodyPr wrap="square" rtlCol="0">
            <a:spAutoFit/>
          </a:bodyPr>
          <a:lstStyle/>
          <a:p>
            <a:r>
              <a:rPr lang="en-US" sz="2800" dirty="0"/>
              <a:t>Average age of retirement first fell and since 1995 has risen (1962-2015)</a:t>
            </a:r>
          </a:p>
        </p:txBody>
      </p:sp>
    </p:spTree>
    <p:extLst>
      <p:ext uri="{BB962C8B-B14F-4D97-AF65-F5344CB8AC3E}">
        <p14:creationId xmlns:p14="http://schemas.microsoft.com/office/powerpoint/2010/main" val="1167954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325563"/>
          </a:xfrm>
        </p:spPr>
        <p:txBody>
          <a:bodyPr>
            <a:noAutofit/>
          </a:bodyPr>
          <a:lstStyle/>
          <a:p>
            <a:r>
              <a:rPr lang="en-US" sz="2400" dirty="0"/>
              <a:t>The elderly accumulate and inherit assets throughout life. They hold most assets in the population (</a:t>
            </a:r>
            <a:r>
              <a:rPr lang="en-US" sz="2400" b="1" dirty="0"/>
              <a:t>asset income </a:t>
            </a:r>
            <a:r>
              <a:rPr lang="en-US" sz="2400" dirty="0"/>
              <a:t>and </a:t>
            </a:r>
            <a:r>
              <a:rPr lang="en-US" sz="2400" b="1" dirty="0"/>
              <a:t>net worth</a:t>
            </a:r>
            <a:r>
              <a:rPr lang="en-US" sz="2400" dirty="0"/>
              <a:t>, stable age pattern 1981-2011). </a:t>
            </a:r>
            <a:br>
              <a:rPr lang="en-US" sz="2400" dirty="0"/>
            </a:br>
            <a:r>
              <a:rPr lang="en-US" sz="2400" dirty="0"/>
              <a:t>They do not suddenly sell off assets – they keep saving and accumulating in old age.</a:t>
            </a:r>
          </a:p>
        </p:txBody>
      </p:sp>
      <p:pic>
        <p:nvPicPr>
          <p:cNvPr id="4" name="Content Placeholder 3"/>
          <p:cNvPicPr>
            <a:picLocks noGrp="1" noChangeAspect="1"/>
          </p:cNvPicPr>
          <p:nvPr>
            <p:ph sz="half" idx="1"/>
          </p:nvPr>
        </p:nvPicPr>
        <p:blipFill>
          <a:blip r:embed="rId2"/>
          <a:stretch>
            <a:fillRect/>
          </a:stretch>
        </p:blipFill>
        <p:spPr>
          <a:xfrm>
            <a:off x="838200" y="2118996"/>
            <a:ext cx="5181600" cy="3761484"/>
          </a:xfrm>
          <a:prstGeom prst="rect">
            <a:avLst/>
          </a:prstGeom>
        </p:spPr>
      </p:pic>
      <p:pic>
        <p:nvPicPr>
          <p:cNvPr id="8" name="Content Placeholder 7"/>
          <p:cNvPicPr>
            <a:picLocks noGrp="1" noChangeAspect="1"/>
          </p:cNvPicPr>
          <p:nvPr>
            <p:ph sz="half" idx="2"/>
          </p:nvPr>
        </p:nvPicPr>
        <p:blipFill>
          <a:blip r:embed="rId3"/>
          <a:stretch>
            <a:fillRect/>
          </a:stretch>
        </p:blipFill>
        <p:spPr>
          <a:xfrm>
            <a:off x="6172200" y="2122107"/>
            <a:ext cx="5181600" cy="3758373"/>
          </a:xfrm>
          <a:prstGeom prst="rect">
            <a:avLst/>
          </a:prstGeom>
        </p:spPr>
      </p:pic>
      <p:sp>
        <p:nvSpPr>
          <p:cNvPr id="5" name="Footer Placeholder 4"/>
          <p:cNvSpPr>
            <a:spLocks noGrp="1"/>
          </p:cNvSpPr>
          <p:nvPr>
            <p:ph type="ftr" sz="quarter" idx="11"/>
          </p:nvPr>
        </p:nvSpPr>
        <p:spPr/>
        <p:txBody>
          <a:bodyPr/>
          <a:lstStyle/>
          <a:p>
            <a:r>
              <a:rPr lang="en-US"/>
              <a:t>Ronald Lee, UC Berkeley, November 13, 2021</a:t>
            </a:r>
          </a:p>
        </p:txBody>
      </p:sp>
      <p:sp>
        <p:nvSpPr>
          <p:cNvPr id="6" name="Slide Number Placeholder 5"/>
          <p:cNvSpPr>
            <a:spLocks noGrp="1"/>
          </p:cNvSpPr>
          <p:nvPr>
            <p:ph type="sldNum" sz="quarter" idx="12"/>
          </p:nvPr>
        </p:nvSpPr>
        <p:spPr/>
        <p:txBody>
          <a:bodyPr/>
          <a:lstStyle/>
          <a:p>
            <a:fld id="{ABCCAEE4-D4E3-4645-A05D-1DD936C135FB}" type="slidenum">
              <a:rPr lang="en-US" smtClean="0"/>
              <a:t>31</a:t>
            </a:fld>
            <a:endParaRPr lang="en-US"/>
          </a:p>
        </p:txBody>
      </p:sp>
      <p:sp>
        <p:nvSpPr>
          <p:cNvPr id="2" name="TextBox 1">
            <a:extLst>
              <a:ext uri="{FF2B5EF4-FFF2-40B4-BE49-F238E27FC236}">
                <a16:creationId xmlns:a16="http://schemas.microsoft.com/office/drawing/2014/main" id="{2A72F247-3B9C-48F3-A1D2-35F5935BD907}"/>
              </a:ext>
            </a:extLst>
          </p:cNvPr>
          <p:cNvSpPr txBox="1"/>
          <p:nvPr/>
        </p:nvSpPr>
        <p:spPr>
          <a:xfrm>
            <a:off x="1574800" y="3578789"/>
            <a:ext cx="2001520" cy="646331"/>
          </a:xfrm>
          <a:prstGeom prst="rect">
            <a:avLst/>
          </a:prstGeom>
          <a:noFill/>
        </p:spPr>
        <p:txBody>
          <a:bodyPr wrap="square" rtlCol="0">
            <a:spAutoFit/>
          </a:bodyPr>
          <a:lstStyle/>
          <a:p>
            <a:r>
              <a:rPr lang="en-US" dirty="0"/>
              <a:t>Asset Income</a:t>
            </a:r>
          </a:p>
          <a:p>
            <a:r>
              <a:rPr lang="en-US" dirty="0"/>
              <a:t>(level standardized)</a:t>
            </a:r>
          </a:p>
        </p:txBody>
      </p:sp>
      <p:sp>
        <p:nvSpPr>
          <p:cNvPr id="7" name="TextBox 6">
            <a:extLst>
              <a:ext uri="{FF2B5EF4-FFF2-40B4-BE49-F238E27FC236}">
                <a16:creationId xmlns:a16="http://schemas.microsoft.com/office/drawing/2014/main" id="{651C7C71-6B05-49DA-ACAC-EAC3FDBEB981}"/>
              </a:ext>
            </a:extLst>
          </p:cNvPr>
          <p:cNvSpPr txBox="1"/>
          <p:nvPr/>
        </p:nvSpPr>
        <p:spPr>
          <a:xfrm>
            <a:off x="6756400" y="3429000"/>
            <a:ext cx="2082800" cy="646331"/>
          </a:xfrm>
          <a:prstGeom prst="rect">
            <a:avLst/>
          </a:prstGeom>
          <a:noFill/>
        </p:spPr>
        <p:txBody>
          <a:bodyPr wrap="square" rtlCol="0">
            <a:spAutoFit/>
          </a:bodyPr>
          <a:lstStyle/>
          <a:p>
            <a:r>
              <a:rPr lang="en-US" dirty="0"/>
              <a:t>Net Worth</a:t>
            </a:r>
          </a:p>
          <a:p>
            <a:r>
              <a:rPr lang="en-US" dirty="0"/>
              <a:t>(level standardized)</a:t>
            </a:r>
          </a:p>
        </p:txBody>
      </p:sp>
    </p:spTree>
    <p:extLst>
      <p:ext uri="{BB962C8B-B14F-4D97-AF65-F5344CB8AC3E}">
        <p14:creationId xmlns:p14="http://schemas.microsoft.com/office/powerpoint/2010/main" val="187851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138" y="351183"/>
            <a:ext cx="10505661" cy="1339505"/>
          </a:xfrm>
        </p:spPr>
        <p:txBody>
          <a:bodyPr>
            <a:noAutofit/>
          </a:bodyPr>
          <a:lstStyle/>
          <a:p>
            <a:r>
              <a:rPr lang="en-US" sz="3200" dirty="0"/>
              <a:t>How average individual funds gap in 2015</a:t>
            </a:r>
            <a:br>
              <a:rPr lang="en-US" sz="3200" dirty="0"/>
            </a:br>
            <a:r>
              <a:rPr lang="en-US" sz="3200" dirty="0"/>
              <a:t> 	</a:t>
            </a:r>
          </a:p>
        </p:txBody>
      </p:sp>
      <p:pic>
        <p:nvPicPr>
          <p:cNvPr id="6" name="Content Placeholder 5"/>
          <p:cNvPicPr>
            <a:picLocks noGrp="1" noChangeAspect="1"/>
          </p:cNvPicPr>
          <p:nvPr>
            <p:ph idx="1"/>
          </p:nvPr>
        </p:nvPicPr>
        <p:blipFill>
          <a:blip r:embed="rId2"/>
          <a:stretch>
            <a:fillRect/>
          </a:stretch>
        </p:blipFill>
        <p:spPr>
          <a:xfrm>
            <a:off x="1819373" y="1825625"/>
            <a:ext cx="7270802" cy="4351338"/>
          </a:xfrm>
          <a:prstGeom prst="rect">
            <a:avLst/>
          </a:prstGeom>
        </p:spPr>
      </p:pic>
      <p:sp>
        <p:nvSpPr>
          <p:cNvPr id="4" name="Footer Placeholder 3"/>
          <p:cNvSpPr>
            <a:spLocks noGrp="1"/>
          </p:cNvSpPr>
          <p:nvPr>
            <p:ph type="ftr" sz="quarter" idx="11"/>
          </p:nvPr>
        </p:nvSpPr>
        <p:spPr/>
        <p:txBody>
          <a:bodyPr/>
          <a:lstStyle/>
          <a:p>
            <a:r>
              <a:rPr lang="en-US">
                <a:solidFill>
                  <a:prstClr val="black">
                    <a:tint val="75000"/>
                  </a:prstClr>
                </a:solidFill>
              </a:rPr>
              <a:t>Ronald Lee, UC Berkeley, November 13, 2021</a:t>
            </a:r>
          </a:p>
        </p:txBody>
      </p:sp>
      <p:sp>
        <p:nvSpPr>
          <p:cNvPr id="5" name="Slide Number Placeholder 4"/>
          <p:cNvSpPr>
            <a:spLocks noGrp="1"/>
          </p:cNvSpPr>
          <p:nvPr>
            <p:ph type="sldNum" sz="quarter" idx="12"/>
          </p:nvPr>
        </p:nvSpPr>
        <p:spPr/>
        <p:txBody>
          <a:bodyPr/>
          <a:lstStyle/>
          <a:p>
            <a:fld id="{DCD19EAD-584B-4746-8871-EDED93697308}" type="slidenum">
              <a:rPr lang="en-US" smtClean="0">
                <a:solidFill>
                  <a:prstClr val="black">
                    <a:tint val="75000"/>
                  </a:prstClr>
                </a:solidFill>
              </a:rPr>
              <a:pPr/>
              <a:t>32</a:t>
            </a:fld>
            <a:endParaRPr lang="en-US">
              <a:solidFill>
                <a:prstClr val="black">
                  <a:tint val="75000"/>
                </a:prstClr>
              </a:solidFill>
            </a:endParaRPr>
          </a:p>
        </p:txBody>
      </p:sp>
      <p:sp>
        <p:nvSpPr>
          <p:cNvPr id="7" name="TextBox 6">
            <a:extLst>
              <a:ext uri="{FF2B5EF4-FFF2-40B4-BE49-F238E27FC236}">
                <a16:creationId xmlns:a16="http://schemas.microsoft.com/office/drawing/2014/main" id="{411BF8D7-A957-48F6-9287-983D29B1816C}"/>
              </a:ext>
            </a:extLst>
          </p:cNvPr>
          <p:cNvSpPr txBox="1"/>
          <p:nvPr/>
        </p:nvSpPr>
        <p:spPr>
          <a:xfrm>
            <a:off x="8044873" y="3629891"/>
            <a:ext cx="1937327" cy="523220"/>
          </a:xfrm>
          <a:prstGeom prst="rect">
            <a:avLst/>
          </a:prstGeom>
          <a:solidFill>
            <a:schemeClr val="bg1"/>
          </a:solidFill>
        </p:spPr>
        <p:txBody>
          <a:bodyPr wrap="square" rtlCol="0">
            <a:spAutoFit/>
          </a:bodyPr>
          <a:lstStyle/>
          <a:p>
            <a:r>
              <a:rPr lang="en-US" sz="1400" dirty="0"/>
              <a:t>Asset </a:t>
            </a:r>
            <a:r>
              <a:rPr lang="en-US" sz="1400" dirty="0" err="1"/>
              <a:t>inc</a:t>
            </a:r>
            <a:r>
              <a:rPr lang="en-US" sz="1400" dirty="0"/>
              <a:t> – savings</a:t>
            </a:r>
          </a:p>
          <a:p>
            <a:endParaRPr lang="en-US" sz="1400" dirty="0"/>
          </a:p>
        </p:txBody>
      </p:sp>
    </p:spTree>
    <p:extLst>
      <p:ext uri="{BB962C8B-B14F-4D97-AF65-F5344CB8AC3E}">
        <p14:creationId xmlns:p14="http://schemas.microsoft.com/office/powerpoint/2010/main" val="2064524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138" y="351183"/>
            <a:ext cx="10505661" cy="1339505"/>
          </a:xfrm>
        </p:spPr>
        <p:txBody>
          <a:bodyPr>
            <a:noAutofit/>
          </a:bodyPr>
          <a:lstStyle/>
          <a:p>
            <a:r>
              <a:rPr lang="en-US" sz="2800" dirty="0"/>
              <a:t>Elderly (65+) rely 1/3 on govt transfers, 2/3 on asset income</a:t>
            </a:r>
            <a:br>
              <a:rPr lang="en-US" sz="2800" dirty="0"/>
            </a:br>
            <a:r>
              <a:rPr lang="en-US" sz="2800" dirty="0"/>
              <a:t>	</a:t>
            </a:r>
            <a:r>
              <a:rPr lang="en-US" sz="2400" dirty="0"/>
              <a:t>Unique among rich nations; most rely very heavily on net public transfers</a:t>
            </a:r>
            <a:br>
              <a:rPr lang="en-US" sz="2400" dirty="0"/>
            </a:br>
            <a:r>
              <a:rPr lang="en-US" sz="2400" dirty="0"/>
              <a:t>	Elderly still make net private transfers to their children and grandkids</a:t>
            </a:r>
            <a:endParaRPr lang="en-US" sz="2800" dirty="0"/>
          </a:p>
        </p:txBody>
      </p:sp>
      <p:pic>
        <p:nvPicPr>
          <p:cNvPr id="6" name="Content Placeholder 5"/>
          <p:cNvPicPr>
            <a:picLocks noGrp="1" noChangeAspect="1"/>
          </p:cNvPicPr>
          <p:nvPr>
            <p:ph idx="1"/>
          </p:nvPr>
        </p:nvPicPr>
        <p:blipFill>
          <a:blip r:embed="rId2"/>
          <a:stretch>
            <a:fillRect/>
          </a:stretch>
        </p:blipFill>
        <p:spPr>
          <a:xfrm>
            <a:off x="1819373" y="1825625"/>
            <a:ext cx="7270802" cy="4351338"/>
          </a:xfrm>
          <a:prstGeom prst="rect">
            <a:avLst/>
          </a:prstGeom>
        </p:spPr>
      </p:pic>
      <p:sp>
        <p:nvSpPr>
          <p:cNvPr id="4" name="Footer Placeholder 3"/>
          <p:cNvSpPr>
            <a:spLocks noGrp="1"/>
          </p:cNvSpPr>
          <p:nvPr>
            <p:ph type="ftr" sz="quarter" idx="11"/>
          </p:nvPr>
        </p:nvSpPr>
        <p:spPr/>
        <p:txBody>
          <a:bodyPr/>
          <a:lstStyle/>
          <a:p>
            <a:r>
              <a:rPr lang="en-US">
                <a:solidFill>
                  <a:prstClr val="black">
                    <a:tint val="75000"/>
                  </a:prstClr>
                </a:solidFill>
              </a:rPr>
              <a:t>Ronald Lee, UC Berkeley, November 13, 2021</a:t>
            </a:r>
          </a:p>
        </p:txBody>
      </p:sp>
      <p:sp>
        <p:nvSpPr>
          <p:cNvPr id="5" name="Slide Number Placeholder 4"/>
          <p:cNvSpPr>
            <a:spLocks noGrp="1"/>
          </p:cNvSpPr>
          <p:nvPr>
            <p:ph type="sldNum" sz="quarter" idx="12"/>
          </p:nvPr>
        </p:nvSpPr>
        <p:spPr/>
        <p:txBody>
          <a:bodyPr/>
          <a:lstStyle/>
          <a:p>
            <a:fld id="{DCD19EAD-584B-4746-8871-EDED93697308}" type="slidenum">
              <a:rPr lang="en-US" smtClean="0">
                <a:solidFill>
                  <a:prstClr val="black">
                    <a:tint val="75000"/>
                  </a:prstClr>
                </a:solidFill>
              </a:rPr>
              <a:pPr/>
              <a:t>33</a:t>
            </a:fld>
            <a:endParaRPr lang="en-US">
              <a:solidFill>
                <a:prstClr val="black">
                  <a:tint val="75000"/>
                </a:prstClr>
              </a:solidFill>
            </a:endParaRPr>
          </a:p>
        </p:txBody>
      </p:sp>
      <p:sp>
        <p:nvSpPr>
          <p:cNvPr id="3" name="TextBox 2">
            <a:extLst>
              <a:ext uri="{FF2B5EF4-FFF2-40B4-BE49-F238E27FC236}">
                <a16:creationId xmlns:a16="http://schemas.microsoft.com/office/drawing/2014/main" id="{0365AAE6-E854-4775-BB99-06DF404BB70D}"/>
              </a:ext>
            </a:extLst>
          </p:cNvPr>
          <p:cNvSpPr txBox="1"/>
          <p:nvPr/>
        </p:nvSpPr>
        <p:spPr>
          <a:xfrm>
            <a:off x="8044873" y="3629891"/>
            <a:ext cx="1937327" cy="523220"/>
          </a:xfrm>
          <a:prstGeom prst="rect">
            <a:avLst/>
          </a:prstGeom>
          <a:solidFill>
            <a:schemeClr val="bg1"/>
          </a:solidFill>
        </p:spPr>
        <p:txBody>
          <a:bodyPr wrap="square" rtlCol="0">
            <a:spAutoFit/>
          </a:bodyPr>
          <a:lstStyle/>
          <a:p>
            <a:r>
              <a:rPr lang="en-US" sz="1400" dirty="0"/>
              <a:t>Asset </a:t>
            </a:r>
            <a:r>
              <a:rPr lang="en-US" sz="1400" dirty="0" err="1"/>
              <a:t>inc</a:t>
            </a:r>
            <a:r>
              <a:rPr lang="en-US" sz="1400" dirty="0"/>
              <a:t> – savings</a:t>
            </a:r>
          </a:p>
          <a:p>
            <a:endParaRPr lang="en-US" sz="1400" dirty="0"/>
          </a:p>
        </p:txBody>
      </p:sp>
    </p:spTree>
    <p:extLst>
      <p:ext uri="{BB962C8B-B14F-4D97-AF65-F5344CB8AC3E}">
        <p14:creationId xmlns:p14="http://schemas.microsoft.com/office/powerpoint/2010/main" val="981584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138" y="351183"/>
            <a:ext cx="10505661" cy="1339505"/>
          </a:xfrm>
        </p:spPr>
        <p:txBody>
          <a:bodyPr>
            <a:noAutofit/>
          </a:bodyPr>
          <a:lstStyle/>
          <a:p>
            <a:r>
              <a:rPr lang="en-US" sz="2800" dirty="0"/>
              <a:t>Kids are funded 50-50 by family transfers and public programs, mostly 	public education</a:t>
            </a:r>
            <a:br>
              <a:rPr lang="en-US" sz="2800" dirty="0"/>
            </a:br>
            <a:r>
              <a:rPr lang="en-US" sz="2800" dirty="0"/>
              <a:t>Adults support kids, pay taxes, and use asset income + working</a:t>
            </a:r>
          </a:p>
        </p:txBody>
      </p:sp>
      <p:pic>
        <p:nvPicPr>
          <p:cNvPr id="6" name="Content Placeholder 5"/>
          <p:cNvPicPr>
            <a:picLocks noGrp="1" noChangeAspect="1"/>
          </p:cNvPicPr>
          <p:nvPr>
            <p:ph idx="1"/>
          </p:nvPr>
        </p:nvPicPr>
        <p:blipFill>
          <a:blip r:embed="rId2"/>
          <a:stretch>
            <a:fillRect/>
          </a:stretch>
        </p:blipFill>
        <p:spPr>
          <a:xfrm>
            <a:off x="1819373" y="1825625"/>
            <a:ext cx="7270802" cy="4351338"/>
          </a:xfrm>
          <a:prstGeom prst="rect">
            <a:avLst/>
          </a:prstGeom>
        </p:spPr>
      </p:pic>
      <p:sp>
        <p:nvSpPr>
          <p:cNvPr id="4" name="Footer Placeholder 3"/>
          <p:cNvSpPr>
            <a:spLocks noGrp="1"/>
          </p:cNvSpPr>
          <p:nvPr>
            <p:ph type="ftr" sz="quarter" idx="11"/>
          </p:nvPr>
        </p:nvSpPr>
        <p:spPr/>
        <p:txBody>
          <a:bodyPr/>
          <a:lstStyle/>
          <a:p>
            <a:r>
              <a:rPr lang="en-US">
                <a:solidFill>
                  <a:prstClr val="black">
                    <a:tint val="75000"/>
                  </a:prstClr>
                </a:solidFill>
              </a:rPr>
              <a:t>Ronald Lee, UC Berkeley, November 13, 2021</a:t>
            </a:r>
          </a:p>
        </p:txBody>
      </p:sp>
      <p:sp>
        <p:nvSpPr>
          <p:cNvPr id="5" name="Slide Number Placeholder 4"/>
          <p:cNvSpPr>
            <a:spLocks noGrp="1"/>
          </p:cNvSpPr>
          <p:nvPr>
            <p:ph type="sldNum" sz="quarter" idx="12"/>
          </p:nvPr>
        </p:nvSpPr>
        <p:spPr/>
        <p:txBody>
          <a:bodyPr/>
          <a:lstStyle/>
          <a:p>
            <a:fld id="{DCD19EAD-584B-4746-8871-EDED93697308}" type="slidenum">
              <a:rPr lang="en-US" smtClean="0">
                <a:solidFill>
                  <a:prstClr val="black">
                    <a:tint val="75000"/>
                  </a:prstClr>
                </a:solidFill>
              </a:rPr>
              <a:pPr/>
              <a:t>34</a:t>
            </a:fld>
            <a:endParaRPr lang="en-US">
              <a:solidFill>
                <a:prstClr val="black">
                  <a:tint val="75000"/>
                </a:prstClr>
              </a:solidFill>
            </a:endParaRPr>
          </a:p>
        </p:txBody>
      </p:sp>
      <p:sp>
        <p:nvSpPr>
          <p:cNvPr id="7" name="TextBox 6">
            <a:extLst>
              <a:ext uri="{FF2B5EF4-FFF2-40B4-BE49-F238E27FC236}">
                <a16:creationId xmlns:a16="http://schemas.microsoft.com/office/drawing/2014/main" id="{21688AD0-0443-4DEC-A945-8C799CFC3434}"/>
              </a:ext>
            </a:extLst>
          </p:cNvPr>
          <p:cNvSpPr txBox="1"/>
          <p:nvPr/>
        </p:nvSpPr>
        <p:spPr>
          <a:xfrm>
            <a:off x="8044873" y="3629891"/>
            <a:ext cx="1937327" cy="523220"/>
          </a:xfrm>
          <a:prstGeom prst="rect">
            <a:avLst/>
          </a:prstGeom>
          <a:solidFill>
            <a:schemeClr val="bg1"/>
          </a:solidFill>
        </p:spPr>
        <p:txBody>
          <a:bodyPr wrap="square" rtlCol="0">
            <a:spAutoFit/>
          </a:bodyPr>
          <a:lstStyle/>
          <a:p>
            <a:r>
              <a:rPr lang="en-US" sz="1400" dirty="0"/>
              <a:t>Asset </a:t>
            </a:r>
            <a:r>
              <a:rPr lang="en-US" sz="1400" dirty="0" err="1"/>
              <a:t>inc</a:t>
            </a:r>
            <a:r>
              <a:rPr lang="en-US" sz="1400" dirty="0"/>
              <a:t> – savings</a:t>
            </a:r>
          </a:p>
          <a:p>
            <a:endParaRPr lang="en-US" sz="1400" dirty="0"/>
          </a:p>
        </p:txBody>
      </p:sp>
    </p:spTree>
    <p:extLst>
      <p:ext uri="{BB962C8B-B14F-4D97-AF65-F5344CB8AC3E}">
        <p14:creationId xmlns:p14="http://schemas.microsoft.com/office/powerpoint/2010/main" val="226004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9D1E7-345A-494F-B45B-B45EB3C442AD}"/>
              </a:ext>
            </a:extLst>
          </p:cNvPr>
          <p:cNvSpPr>
            <a:spLocks noGrp="1"/>
          </p:cNvSpPr>
          <p:nvPr>
            <p:ph type="title"/>
          </p:nvPr>
        </p:nvSpPr>
        <p:spPr/>
        <p:txBody>
          <a:bodyPr/>
          <a:lstStyle/>
          <a:p>
            <a:r>
              <a:rPr lang="en-US" dirty="0"/>
              <a:t>3. Population aging slows economic growth through market processes</a:t>
            </a:r>
          </a:p>
        </p:txBody>
      </p:sp>
      <p:sp>
        <p:nvSpPr>
          <p:cNvPr id="3" name="Content Placeholder 2">
            <a:extLst>
              <a:ext uri="{FF2B5EF4-FFF2-40B4-BE49-F238E27FC236}">
                <a16:creationId xmlns:a16="http://schemas.microsoft.com/office/drawing/2014/main" id="{EE52ABCC-0E0F-4E41-8415-3B5DFEB7535C}"/>
              </a:ext>
            </a:extLst>
          </p:cNvPr>
          <p:cNvSpPr>
            <a:spLocks noGrp="1"/>
          </p:cNvSpPr>
          <p:nvPr>
            <p:ph idx="1"/>
          </p:nvPr>
        </p:nvSpPr>
        <p:spPr/>
        <p:txBody>
          <a:bodyPr>
            <a:normAutofit/>
          </a:bodyPr>
          <a:lstStyle/>
          <a:p>
            <a:r>
              <a:rPr lang="en-US" dirty="0"/>
              <a:t>Aggregate economic gr (e.g. GDP growth) declines roughly one-for-one with the rate of population growth in long run. Theory and empirics.</a:t>
            </a:r>
          </a:p>
          <a:p>
            <a:r>
              <a:rPr lang="en-US" dirty="0"/>
              <a:t>Population aging might have only slight effect on income per capita.</a:t>
            </a:r>
          </a:p>
          <a:p>
            <a:pPr lvl="1">
              <a:buFont typeface="Wingdings" panose="05000000000000000000" pitchFamily="2" charset="2"/>
              <a:buChar char="Ø"/>
            </a:pPr>
            <a:r>
              <a:rPr lang="en-US" dirty="0"/>
              <a:t>Slower labor force growth and population aging raise capital intensity (ratio of capital to labor) unless international markets completely dominate domestic markets for capital and labor.</a:t>
            </a:r>
          </a:p>
          <a:p>
            <a:pPr lvl="1">
              <a:buFont typeface="Wingdings" panose="05000000000000000000" pitchFamily="2" charset="2"/>
              <a:buChar char="Ø"/>
            </a:pPr>
            <a:r>
              <a:rPr lang="en-US" dirty="0"/>
              <a:t>Higher capital intensity leads to higher wage rates and lower interest and profit rates, other things equal. </a:t>
            </a:r>
          </a:p>
        </p:txBody>
      </p:sp>
      <p:sp>
        <p:nvSpPr>
          <p:cNvPr id="4" name="Footer Placeholder 3">
            <a:extLst>
              <a:ext uri="{FF2B5EF4-FFF2-40B4-BE49-F238E27FC236}">
                <a16:creationId xmlns:a16="http://schemas.microsoft.com/office/drawing/2014/main" id="{69D18EF3-C1AF-410A-B253-52104DA92DAE}"/>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65BCBAF8-E5A0-41EA-94A9-DD11CC04366B}"/>
              </a:ext>
            </a:extLst>
          </p:cNvPr>
          <p:cNvSpPr>
            <a:spLocks noGrp="1"/>
          </p:cNvSpPr>
          <p:nvPr>
            <p:ph type="sldNum" sz="quarter" idx="12"/>
          </p:nvPr>
        </p:nvSpPr>
        <p:spPr/>
        <p:txBody>
          <a:bodyPr/>
          <a:lstStyle/>
          <a:p>
            <a:fld id="{8601CFF7-9DD1-4C47-9EAB-3E0077C363CE}" type="slidenum">
              <a:rPr lang="en-US" smtClean="0"/>
              <a:t>35</a:t>
            </a:fld>
            <a:endParaRPr lang="en-US"/>
          </a:p>
        </p:txBody>
      </p:sp>
    </p:spTree>
    <p:extLst>
      <p:ext uri="{BB962C8B-B14F-4D97-AF65-F5344CB8AC3E}">
        <p14:creationId xmlns:p14="http://schemas.microsoft.com/office/powerpoint/2010/main" val="173777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C45B53-E229-4CEC-968F-E0381497EA5D}"/>
              </a:ext>
            </a:extLst>
          </p:cNvPr>
          <p:cNvSpPr>
            <a:spLocks noGrp="1"/>
          </p:cNvSpPr>
          <p:nvPr>
            <p:ph type="title"/>
          </p:nvPr>
        </p:nvSpPr>
        <p:spPr/>
        <p:txBody>
          <a:bodyPr/>
          <a:lstStyle/>
          <a:p>
            <a:r>
              <a:rPr lang="en-US" dirty="0"/>
              <a:t>Slowing labor force growth is part of pop aging</a:t>
            </a:r>
          </a:p>
        </p:txBody>
      </p:sp>
      <p:pic>
        <p:nvPicPr>
          <p:cNvPr id="9" name="Picture Placeholder 8">
            <a:extLst>
              <a:ext uri="{FF2B5EF4-FFF2-40B4-BE49-F238E27FC236}">
                <a16:creationId xmlns:a16="http://schemas.microsoft.com/office/drawing/2014/main" id="{ACBC015D-658D-4A25-8200-0C26073653FC}"/>
              </a:ext>
            </a:extLst>
          </p:cNvPr>
          <p:cNvPicPr>
            <a:picLocks noGrp="1" noChangeAspect="1"/>
          </p:cNvPicPr>
          <p:nvPr>
            <p:ph type="pic" idx="1"/>
          </p:nvPr>
        </p:nvPicPr>
        <p:blipFill>
          <a:blip r:embed="rId2"/>
          <a:srcRect l="4020" r="4020"/>
          <a:stretch>
            <a:fillRect/>
          </a:stretch>
        </p:blipFill>
        <p:spPr>
          <a:xfrm>
            <a:off x="5180012" y="992187"/>
            <a:ext cx="6172200" cy="4873625"/>
          </a:xfrm>
          <a:prstGeom prst="rect">
            <a:avLst/>
          </a:prstGeom>
        </p:spPr>
      </p:pic>
      <p:sp>
        <p:nvSpPr>
          <p:cNvPr id="8" name="Text Placeholder 7">
            <a:extLst>
              <a:ext uri="{FF2B5EF4-FFF2-40B4-BE49-F238E27FC236}">
                <a16:creationId xmlns:a16="http://schemas.microsoft.com/office/drawing/2014/main" id="{C8121613-D923-4B61-A4CE-DD5E3F68CD48}"/>
              </a:ext>
            </a:extLst>
          </p:cNvPr>
          <p:cNvSpPr>
            <a:spLocks noGrp="1"/>
          </p:cNvSpPr>
          <p:nvPr>
            <p:ph type="body" sz="half" idx="2"/>
          </p:nvPr>
        </p:nvSpPr>
        <p:spPr/>
        <p:txBody>
          <a:bodyPr/>
          <a:lstStyle/>
          <a:p>
            <a:r>
              <a:rPr lang="en-US" dirty="0"/>
              <a:t>Here population is weighted by labor income to get labor force</a:t>
            </a:r>
          </a:p>
          <a:p>
            <a:r>
              <a:rPr lang="en-US" dirty="0"/>
              <a:t>Growth rate drops by 1%/</a:t>
            </a:r>
            <a:r>
              <a:rPr lang="en-US" dirty="0" err="1"/>
              <a:t>yr</a:t>
            </a:r>
            <a:r>
              <a:rPr lang="en-US" dirty="0"/>
              <a:t> (that is .01)</a:t>
            </a:r>
          </a:p>
          <a:p>
            <a:r>
              <a:rPr lang="en-US" dirty="0"/>
              <a:t>That translates into 1%/</a:t>
            </a:r>
            <a:r>
              <a:rPr lang="en-US" dirty="0" err="1"/>
              <a:t>yr</a:t>
            </a:r>
            <a:r>
              <a:rPr lang="en-US" dirty="0"/>
              <a:t> drop in growth rate of GDP. </a:t>
            </a:r>
          </a:p>
          <a:p>
            <a:r>
              <a:rPr lang="en-US" sz="1800" b="1" dirty="0"/>
              <a:t>With 1.6%/</a:t>
            </a:r>
            <a:r>
              <a:rPr lang="en-US" sz="1800" b="1" dirty="0" err="1"/>
              <a:t>yr</a:t>
            </a:r>
            <a:r>
              <a:rPr lang="en-US" sz="1800" b="1" dirty="0"/>
              <a:t> productivity growth rate, we get GDP growth rate of only 2%/</a:t>
            </a:r>
            <a:r>
              <a:rPr lang="en-US" sz="1800" b="1" dirty="0" err="1"/>
              <a:t>yr</a:t>
            </a:r>
            <a:r>
              <a:rPr lang="en-US" sz="1800" b="1" dirty="0"/>
              <a:t> in future.</a:t>
            </a:r>
          </a:p>
          <a:p>
            <a:r>
              <a:rPr lang="en-US" sz="1800" b="1" dirty="0"/>
              <a:t>(CBO projects 1.9% GDP growth)</a:t>
            </a:r>
            <a:r>
              <a:rPr lang="en-US" sz="1800" dirty="0"/>
              <a:t> </a:t>
            </a:r>
          </a:p>
          <a:p>
            <a:endParaRPr lang="en-US" sz="1800" dirty="0"/>
          </a:p>
        </p:txBody>
      </p:sp>
      <p:sp>
        <p:nvSpPr>
          <p:cNvPr id="4" name="Footer Placeholder 3">
            <a:extLst>
              <a:ext uri="{FF2B5EF4-FFF2-40B4-BE49-F238E27FC236}">
                <a16:creationId xmlns:a16="http://schemas.microsoft.com/office/drawing/2014/main" id="{FD0B2747-F066-449E-BC3A-02EE39B4353D}"/>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6376BA11-0B50-4D15-B5C2-7B2123CDAA0C}"/>
              </a:ext>
            </a:extLst>
          </p:cNvPr>
          <p:cNvSpPr>
            <a:spLocks noGrp="1"/>
          </p:cNvSpPr>
          <p:nvPr>
            <p:ph type="sldNum" sz="quarter" idx="12"/>
          </p:nvPr>
        </p:nvSpPr>
        <p:spPr/>
        <p:txBody>
          <a:bodyPr/>
          <a:lstStyle/>
          <a:p>
            <a:fld id="{8601CFF7-9DD1-4C47-9EAB-3E0077C363CE}" type="slidenum">
              <a:rPr lang="en-US" smtClean="0"/>
              <a:t>36</a:t>
            </a:fld>
            <a:endParaRPr lang="en-US"/>
          </a:p>
        </p:txBody>
      </p:sp>
    </p:spTree>
    <p:extLst>
      <p:ext uri="{BB962C8B-B14F-4D97-AF65-F5344CB8AC3E}">
        <p14:creationId xmlns:p14="http://schemas.microsoft.com/office/powerpoint/2010/main" val="524389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ACE4-C293-4900-A565-779875B7B846}"/>
              </a:ext>
            </a:extLst>
          </p:cNvPr>
          <p:cNvSpPr>
            <a:spLocks noGrp="1"/>
          </p:cNvSpPr>
          <p:nvPr>
            <p:ph type="title"/>
          </p:nvPr>
        </p:nvSpPr>
        <p:spPr/>
        <p:txBody>
          <a:bodyPr/>
          <a:lstStyle/>
          <a:p>
            <a:r>
              <a:rPr lang="en-US" dirty="0"/>
              <a:t>Slowing labor force growth is part of pop aging</a:t>
            </a:r>
          </a:p>
        </p:txBody>
      </p:sp>
      <p:pic>
        <p:nvPicPr>
          <p:cNvPr id="7" name="Picture Placeholder 6">
            <a:extLst>
              <a:ext uri="{FF2B5EF4-FFF2-40B4-BE49-F238E27FC236}">
                <a16:creationId xmlns:a16="http://schemas.microsoft.com/office/drawing/2014/main" id="{1F12A569-0D23-4B72-ABE0-05C5D125411E}"/>
              </a:ext>
            </a:extLst>
          </p:cNvPr>
          <p:cNvPicPr>
            <a:picLocks noGrp="1" noChangeAspect="1"/>
          </p:cNvPicPr>
          <p:nvPr>
            <p:ph type="pic" idx="1"/>
          </p:nvPr>
        </p:nvPicPr>
        <p:blipFill>
          <a:blip r:embed="rId2"/>
          <a:srcRect l="4032" r="4032"/>
          <a:stretch>
            <a:fillRect/>
          </a:stretch>
        </p:blipFill>
        <p:spPr>
          <a:prstGeom prst="rect">
            <a:avLst/>
          </a:prstGeom>
        </p:spPr>
      </p:pic>
      <p:sp>
        <p:nvSpPr>
          <p:cNvPr id="4" name="Text Placeholder 3">
            <a:extLst>
              <a:ext uri="{FF2B5EF4-FFF2-40B4-BE49-F238E27FC236}">
                <a16:creationId xmlns:a16="http://schemas.microsoft.com/office/drawing/2014/main" id="{112CE62E-BE01-4429-82EE-E617C87150F4}"/>
              </a:ext>
            </a:extLst>
          </p:cNvPr>
          <p:cNvSpPr>
            <a:spLocks noGrp="1"/>
          </p:cNvSpPr>
          <p:nvPr>
            <p:ph type="body" sz="half" idx="2"/>
          </p:nvPr>
        </p:nvSpPr>
        <p:spPr/>
        <p:txBody>
          <a:bodyPr/>
          <a:lstStyle/>
          <a:p>
            <a:r>
              <a:rPr lang="en-US" dirty="0"/>
              <a:t>Here population is weighted by labor income to get labor force</a:t>
            </a:r>
          </a:p>
          <a:p>
            <a:r>
              <a:rPr lang="en-US" dirty="0"/>
              <a:t>Growth rate drops by 1%/</a:t>
            </a:r>
            <a:r>
              <a:rPr lang="en-US" dirty="0" err="1"/>
              <a:t>yr</a:t>
            </a:r>
            <a:r>
              <a:rPr lang="en-US" dirty="0"/>
              <a:t> (that is .01)</a:t>
            </a:r>
          </a:p>
          <a:p>
            <a:r>
              <a:rPr lang="en-US" dirty="0"/>
              <a:t>That translates into 1%/</a:t>
            </a:r>
            <a:r>
              <a:rPr lang="en-US" dirty="0" err="1"/>
              <a:t>yr</a:t>
            </a:r>
            <a:r>
              <a:rPr lang="en-US" dirty="0"/>
              <a:t> drop in growth rate of GDP. </a:t>
            </a:r>
          </a:p>
          <a:p>
            <a:r>
              <a:rPr lang="en-US" sz="1800" b="1" dirty="0"/>
              <a:t>With 1.6%/</a:t>
            </a:r>
            <a:r>
              <a:rPr lang="en-US" sz="1800" b="1" dirty="0" err="1"/>
              <a:t>yr</a:t>
            </a:r>
            <a:r>
              <a:rPr lang="en-US" sz="1800" b="1" dirty="0"/>
              <a:t> productivity growth rate, we get GDP growth rate of only 2%/</a:t>
            </a:r>
            <a:r>
              <a:rPr lang="en-US" sz="1800" b="1" dirty="0" err="1"/>
              <a:t>yr</a:t>
            </a:r>
            <a:r>
              <a:rPr lang="en-US" sz="1800" b="1" dirty="0"/>
              <a:t> in future.</a:t>
            </a:r>
          </a:p>
          <a:p>
            <a:r>
              <a:rPr lang="en-US" sz="1800" b="1" dirty="0"/>
              <a:t>(CBO projects 1.9% GDP growth)</a:t>
            </a:r>
            <a:r>
              <a:rPr lang="en-US" sz="1800" dirty="0"/>
              <a:t> </a:t>
            </a:r>
          </a:p>
        </p:txBody>
      </p:sp>
      <p:sp>
        <p:nvSpPr>
          <p:cNvPr id="5" name="Footer Placeholder 4">
            <a:extLst>
              <a:ext uri="{FF2B5EF4-FFF2-40B4-BE49-F238E27FC236}">
                <a16:creationId xmlns:a16="http://schemas.microsoft.com/office/drawing/2014/main" id="{1F6BC27E-BBDE-4457-BB31-FBA87D162CBE}"/>
              </a:ext>
            </a:extLst>
          </p:cNvPr>
          <p:cNvSpPr>
            <a:spLocks noGrp="1"/>
          </p:cNvSpPr>
          <p:nvPr>
            <p:ph type="ftr" sz="quarter" idx="11"/>
          </p:nvPr>
        </p:nvSpPr>
        <p:spPr/>
        <p:txBody>
          <a:bodyPr/>
          <a:lstStyle/>
          <a:p>
            <a:r>
              <a:rPr lang="en-US"/>
              <a:t>Ronald Lee, UC Berkeley, November 13, 2021</a:t>
            </a:r>
          </a:p>
        </p:txBody>
      </p:sp>
      <p:sp>
        <p:nvSpPr>
          <p:cNvPr id="6" name="Slide Number Placeholder 5">
            <a:extLst>
              <a:ext uri="{FF2B5EF4-FFF2-40B4-BE49-F238E27FC236}">
                <a16:creationId xmlns:a16="http://schemas.microsoft.com/office/drawing/2014/main" id="{0A61F681-4604-4561-B569-173FCDCABDC5}"/>
              </a:ext>
            </a:extLst>
          </p:cNvPr>
          <p:cNvSpPr>
            <a:spLocks noGrp="1"/>
          </p:cNvSpPr>
          <p:nvPr>
            <p:ph type="sldNum" sz="quarter" idx="12"/>
          </p:nvPr>
        </p:nvSpPr>
        <p:spPr/>
        <p:txBody>
          <a:bodyPr/>
          <a:lstStyle/>
          <a:p>
            <a:fld id="{8601CFF7-9DD1-4C47-9EAB-3E0077C363CE}" type="slidenum">
              <a:rPr lang="en-US" smtClean="0"/>
              <a:t>37</a:t>
            </a:fld>
            <a:endParaRPr lang="en-US"/>
          </a:p>
        </p:txBody>
      </p:sp>
    </p:spTree>
    <p:extLst>
      <p:ext uri="{BB962C8B-B14F-4D97-AF65-F5344CB8AC3E}">
        <p14:creationId xmlns:p14="http://schemas.microsoft.com/office/powerpoint/2010/main" val="1738596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98E6BDEC-283F-4248-966B-4A590F075BE4}"/>
              </a:ext>
            </a:extLst>
          </p:cNvPr>
          <p:cNvSpPr>
            <a:spLocks noGrp="1"/>
          </p:cNvSpPr>
          <p:nvPr>
            <p:ph type="title"/>
          </p:nvPr>
        </p:nvSpPr>
        <p:spPr>
          <a:xfrm>
            <a:off x="648929" y="629266"/>
            <a:ext cx="3505495" cy="1622321"/>
          </a:xfrm>
        </p:spPr>
        <p:txBody>
          <a:bodyPr>
            <a:normAutofit fontScale="90000"/>
          </a:bodyPr>
          <a:lstStyle/>
          <a:p>
            <a:r>
              <a:rPr lang="en-US" dirty="0"/>
              <a:t>However – now looks like it may go negative!</a:t>
            </a:r>
          </a:p>
        </p:txBody>
      </p:sp>
      <p:sp>
        <p:nvSpPr>
          <p:cNvPr id="13" name="Content Placeholder 12">
            <a:extLst>
              <a:ext uri="{FF2B5EF4-FFF2-40B4-BE49-F238E27FC236}">
                <a16:creationId xmlns:a16="http://schemas.microsoft.com/office/drawing/2014/main" id="{D4FBC879-968D-481C-B4E4-7DBBEC303DA3}"/>
              </a:ext>
            </a:extLst>
          </p:cNvPr>
          <p:cNvSpPr>
            <a:spLocks noGrp="1"/>
          </p:cNvSpPr>
          <p:nvPr>
            <p:ph idx="1"/>
          </p:nvPr>
        </p:nvSpPr>
        <p:spPr>
          <a:xfrm>
            <a:off x="648931" y="2438400"/>
            <a:ext cx="3505494" cy="3785419"/>
          </a:xfrm>
        </p:spPr>
        <p:txBody>
          <a:bodyPr>
            <a:normAutofit/>
          </a:bodyPr>
          <a:lstStyle/>
          <a:p>
            <a:endParaRPr lang="en-US" sz="2000" dirty="0"/>
          </a:p>
        </p:txBody>
      </p:sp>
      <p:sp>
        <p:nvSpPr>
          <p:cNvPr id="16" name="Rectangle 1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452790D5-708E-4F21-A4C1-08923831B636}"/>
              </a:ext>
            </a:extLst>
          </p:cNvPr>
          <p:cNvPicPr>
            <a:picLocks noChangeAspect="1"/>
          </p:cNvPicPr>
          <p:nvPr/>
        </p:nvPicPr>
        <p:blipFill>
          <a:blip r:embed="rId2"/>
          <a:stretch>
            <a:fillRect/>
          </a:stretch>
        </p:blipFill>
        <p:spPr>
          <a:xfrm>
            <a:off x="5405862" y="1240832"/>
            <a:ext cx="6019331" cy="4373090"/>
          </a:xfrm>
          <a:prstGeom prst="rect">
            <a:avLst/>
          </a:prstGeom>
          <a:effectLst/>
        </p:spPr>
      </p:pic>
      <p:sp>
        <p:nvSpPr>
          <p:cNvPr id="5" name="Footer Placeholder 4">
            <a:extLst>
              <a:ext uri="{FF2B5EF4-FFF2-40B4-BE49-F238E27FC236}">
                <a16:creationId xmlns:a16="http://schemas.microsoft.com/office/drawing/2014/main" id="{208B35CE-BBAA-46CD-A77E-D0F8751708D4}"/>
              </a:ext>
            </a:extLst>
          </p:cNvPr>
          <p:cNvSpPr>
            <a:spLocks noGrp="1"/>
          </p:cNvSpPr>
          <p:nvPr>
            <p:ph type="ftr" sz="quarter" idx="11"/>
          </p:nvPr>
        </p:nvSpPr>
        <p:spPr>
          <a:xfrm>
            <a:off x="5123688" y="6356350"/>
            <a:ext cx="4114800" cy="365125"/>
          </a:xfrm>
        </p:spPr>
        <p:txBody>
          <a:bodyPr>
            <a:normAutofit/>
          </a:bodyPr>
          <a:lstStyle/>
          <a:p>
            <a:pPr algn="l">
              <a:spcAft>
                <a:spcPts val="600"/>
              </a:spcAft>
            </a:pPr>
            <a:r>
              <a:rPr lang="en-US">
                <a:solidFill>
                  <a:srgbClr val="303030"/>
                </a:solidFill>
              </a:rPr>
              <a:t>Ronald Lee, UC Berkeley, November 13, 2021</a:t>
            </a:r>
          </a:p>
        </p:txBody>
      </p:sp>
      <p:sp>
        <p:nvSpPr>
          <p:cNvPr id="6" name="Slide Number Placeholder 5">
            <a:extLst>
              <a:ext uri="{FF2B5EF4-FFF2-40B4-BE49-F238E27FC236}">
                <a16:creationId xmlns:a16="http://schemas.microsoft.com/office/drawing/2014/main" id="{CE5499A1-2A33-4A34-870E-242E2155C467}"/>
              </a:ext>
            </a:extLst>
          </p:cNvPr>
          <p:cNvSpPr>
            <a:spLocks noGrp="1"/>
          </p:cNvSpPr>
          <p:nvPr>
            <p:ph type="sldNum" sz="quarter" idx="12"/>
          </p:nvPr>
        </p:nvSpPr>
        <p:spPr>
          <a:xfrm>
            <a:off x="8610600" y="6356350"/>
            <a:ext cx="2743200" cy="365125"/>
          </a:xfrm>
        </p:spPr>
        <p:txBody>
          <a:bodyPr>
            <a:normAutofit/>
          </a:bodyPr>
          <a:lstStyle/>
          <a:p>
            <a:pPr>
              <a:spcAft>
                <a:spcPts val="600"/>
              </a:spcAft>
            </a:pPr>
            <a:fld id="{8601CFF7-9DD1-4C47-9EAB-3E0077C363CE}" type="slidenum">
              <a:rPr lang="en-US">
                <a:solidFill>
                  <a:srgbClr val="303030"/>
                </a:solidFill>
              </a:rPr>
              <a:pPr>
                <a:spcAft>
                  <a:spcPts val="600"/>
                </a:spcAft>
              </a:pPr>
              <a:t>38</a:t>
            </a:fld>
            <a:endParaRPr lang="en-US">
              <a:solidFill>
                <a:srgbClr val="303030"/>
              </a:solidFill>
            </a:endParaRPr>
          </a:p>
        </p:txBody>
      </p:sp>
    </p:spTree>
    <p:extLst>
      <p:ext uri="{BB962C8B-B14F-4D97-AF65-F5344CB8AC3E}">
        <p14:creationId xmlns:p14="http://schemas.microsoft.com/office/powerpoint/2010/main" val="2352192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56060-A94D-4B65-ACCC-922406129DD8}"/>
              </a:ext>
            </a:extLst>
          </p:cNvPr>
          <p:cNvSpPr>
            <a:spLocks noGrp="1"/>
          </p:cNvSpPr>
          <p:nvPr>
            <p:ph type="title"/>
          </p:nvPr>
        </p:nvSpPr>
        <p:spPr>
          <a:xfrm>
            <a:off x="836612" y="457200"/>
            <a:ext cx="3935413" cy="2439988"/>
          </a:xfrm>
        </p:spPr>
        <p:txBody>
          <a:bodyPr>
            <a:normAutofit/>
          </a:bodyPr>
          <a:lstStyle/>
          <a:p>
            <a:r>
              <a:rPr lang="en-US" dirty="0"/>
              <a:t>Increase in elderly population and slowdown of labor force growth will drive up capital labor ratio</a:t>
            </a:r>
          </a:p>
        </p:txBody>
      </p:sp>
      <p:pic>
        <p:nvPicPr>
          <p:cNvPr id="7" name="Content Placeholder 6">
            <a:extLst>
              <a:ext uri="{FF2B5EF4-FFF2-40B4-BE49-F238E27FC236}">
                <a16:creationId xmlns:a16="http://schemas.microsoft.com/office/drawing/2014/main" id="{55BA37C7-DF0F-4D2D-AFF8-C893898E39C3}"/>
              </a:ext>
            </a:extLst>
          </p:cNvPr>
          <p:cNvPicPr>
            <a:picLocks noGrp="1" noChangeAspect="1"/>
          </p:cNvPicPr>
          <p:nvPr>
            <p:ph idx="1"/>
          </p:nvPr>
        </p:nvPicPr>
        <p:blipFill>
          <a:blip r:embed="rId2"/>
          <a:stretch>
            <a:fillRect/>
          </a:stretch>
        </p:blipFill>
        <p:spPr>
          <a:xfrm>
            <a:off x="5183188" y="1183347"/>
            <a:ext cx="6172200" cy="4481780"/>
          </a:xfrm>
          <a:prstGeom prst="rect">
            <a:avLst/>
          </a:prstGeom>
        </p:spPr>
      </p:pic>
      <p:sp>
        <p:nvSpPr>
          <p:cNvPr id="4" name="Text Placeholder 3">
            <a:extLst>
              <a:ext uri="{FF2B5EF4-FFF2-40B4-BE49-F238E27FC236}">
                <a16:creationId xmlns:a16="http://schemas.microsoft.com/office/drawing/2014/main" id="{45DA79D8-A527-4B8A-AFA2-16DFCFEC6AF0}"/>
              </a:ext>
            </a:extLst>
          </p:cNvPr>
          <p:cNvSpPr>
            <a:spLocks noGrp="1"/>
          </p:cNvSpPr>
          <p:nvPr>
            <p:ph type="body" sz="half" idx="2"/>
          </p:nvPr>
        </p:nvSpPr>
        <p:spPr>
          <a:xfrm>
            <a:off x="836612" y="3429000"/>
            <a:ext cx="3935413" cy="2439988"/>
          </a:xfrm>
        </p:spPr>
        <p:txBody>
          <a:bodyPr>
            <a:normAutofit/>
          </a:bodyPr>
          <a:lstStyle/>
          <a:p>
            <a:r>
              <a:rPr lang="en-US" sz="2000" dirty="0"/>
              <a:t>Simulation is based on asset holdings by age relative to labor income by age at baseline.</a:t>
            </a:r>
          </a:p>
        </p:txBody>
      </p:sp>
      <p:sp>
        <p:nvSpPr>
          <p:cNvPr id="5" name="Footer Placeholder 4">
            <a:extLst>
              <a:ext uri="{FF2B5EF4-FFF2-40B4-BE49-F238E27FC236}">
                <a16:creationId xmlns:a16="http://schemas.microsoft.com/office/drawing/2014/main" id="{87841E4F-9F25-4291-A32F-AD8775B1953A}"/>
              </a:ext>
            </a:extLst>
          </p:cNvPr>
          <p:cNvSpPr>
            <a:spLocks noGrp="1"/>
          </p:cNvSpPr>
          <p:nvPr>
            <p:ph type="ftr" sz="quarter" idx="11"/>
          </p:nvPr>
        </p:nvSpPr>
        <p:spPr/>
        <p:txBody>
          <a:bodyPr/>
          <a:lstStyle/>
          <a:p>
            <a:r>
              <a:rPr lang="en-US"/>
              <a:t>Ronald Lee, UC Berkeley, November 13, 2021</a:t>
            </a:r>
          </a:p>
        </p:txBody>
      </p:sp>
      <p:sp>
        <p:nvSpPr>
          <p:cNvPr id="6" name="Slide Number Placeholder 5">
            <a:extLst>
              <a:ext uri="{FF2B5EF4-FFF2-40B4-BE49-F238E27FC236}">
                <a16:creationId xmlns:a16="http://schemas.microsoft.com/office/drawing/2014/main" id="{F0DDA4DA-C7B9-46B8-B29A-4219B74804B3}"/>
              </a:ext>
            </a:extLst>
          </p:cNvPr>
          <p:cNvSpPr>
            <a:spLocks noGrp="1"/>
          </p:cNvSpPr>
          <p:nvPr>
            <p:ph type="sldNum" sz="quarter" idx="12"/>
          </p:nvPr>
        </p:nvSpPr>
        <p:spPr/>
        <p:txBody>
          <a:bodyPr/>
          <a:lstStyle/>
          <a:p>
            <a:fld id="{8601CFF7-9DD1-4C47-9EAB-3E0077C363CE}" type="slidenum">
              <a:rPr lang="en-US" smtClean="0"/>
              <a:t>39</a:t>
            </a:fld>
            <a:endParaRPr lang="en-US"/>
          </a:p>
        </p:txBody>
      </p:sp>
    </p:spTree>
    <p:extLst>
      <p:ext uri="{BB962C8B-B14F-4D97-AF65-F5344CB8AC3E}">
        <p14:creationId xmlns:p14="http://schemas.microsoft.com/office/powerpoint/2010/main" val="3708211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FC22C-F04D-4AE7-8730-EC84B4350375}"/>
              </a:ext>
            </a:extLst>
          </p:cNvPr>
          <p:cNvSpPr>
            <a:spLocks noGrp="1"/>
          </p:cNvSpPr>
          <p:nvPr>
            <p:ph type="title"/>
          </p:nvPr>
        </p:nvSpPr>
        <p:spPr/>
        <p:txBody>
          <a:bodyPr/>
          <a:lstStyle/>
          <a:p>
            <a:r>
              <a:rPr lang="en-US" dirty="0"/>
              <a:t>I will draw on results from the National Transfer Accounts project</a:t>
            </a:r>
          </a:p>
        </p:txBody>
      </p:sp>
      <p:sp>
        <p:nvSpPr>
          <p:cNvPr id="3" name="Content Placeholder 2">
            <a:extLst>
              <a:ext uri="{FF2B5EF4-FFF2-40B4-BE49-F238E27FC236}">
                <a16:creationId xmlns:a16="http://schemas.microsoft.com/office/drawing/2014/main" id="{EF24543C-2AB7-43A3-89DB-6DA0F197EF85}"/>
              </a:ext>
            </a:extLst>
          </p:cNvPr>
          <p:cNvSpPr>
            <a:spLocks noGrp="1"/>
          </p:cNvSpPr>
          <p:nvPr>
            <p:ph idx="1"/>
          </p:nvPr>
        </p:nvSpPr>
        <p:spPr/>
        <p:txBody>
          <a:bodyPr>
            <a:normAutofit/>
          </a:bodyPr>
          <a:lstStyle/>
          <a:p>
            <a:r>
              <a:rPr lang="en-US" dirty="0"/>
              <a:t>Started by Andy Mason and myself about twenty years ago</a:t>
            </a:r>
          </a:p>
          <a:p>
            <a:r>
              <a:rPr lang="en-US" dirty="0"/>
              <a:t>Now has research teams in 70+ countries. </a:t>
            </a:r>
          </a:p>
          <a:p>
            <a:r>
              <a:rPr lang="en-US" dirty="0"/>
              <a:t>Estimates economic behavior by age and income flows between ages through family, market and state. </a:t>
            </a:r>
          </a:p>
          <a:p>
            <a:r>
              <a:rPr lang="en-US" dirty="0"/>
              <a:t>Website: ntaccounts.org</a:t>
            </a:r>
          </a:p>
          <a:p>
            <a:r>
              <a:rPr lang="en-US" dirty="0"/>
              <a:t>Forthcoming paper: Andrew Mason, Ronald Lee, and 71 members of the NTA network (2021) “Global population change will bring slower GDP growth, convergence in living standards, and greater wealth: Evidence from 186 countries” </a:t>
            </a:r>
            <a:r>
              <a:rPr lang="en-US" i="1" dirty="0"/>
              <a:t>Population and Development Review</a:t>
            </a:r>
            <a:r>
              <a:rPr lang="en-US" dirty="0"/>
              <a:t>.</a:t>
            </a:r>
          </a:p>
        </p:txBody>
      </p:sp>
      <p:sp>
        <p:nvSpPr>
          <p:cNvPr id="4" name="Footer Placeholder 3">
            <a:extLst>
              <a:ext uri="{FF2B5EF4-FFF2-40B4-BE49-F238E27FC236}">
                <a16:creationId xmlns:a16="http://schemas.microsoft.com/office/drawing/2014/main" id="{E70A4896-93CD-440B-9004-F5D31656206E}"/>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3898BF7B-5190-4E93-BC78-302817B4C7BB}"/>
              </a:ext>
            </a:extLst>
          </p:cNvPr>
          <p:cNvSpPr>
            <a:spLocks noGrp="1"/>
          </p:cNvSpPr>
          <p:nvPr>
            <p:ph type="sldNum" sz="quarter" idx="12"/>
          </p:nvPr>
        </p:nvSpPr>
        <p:spPr/>
        <p:txBody>
          <a:bodyPr/>
          <a:lstStyle/>
          <a:p>
            <a:fld id="{8601CFF7-9DD1-4C47-9EAB-3E0077C363CE}" type="slidenum">
              <a:rPr lang="en-US" smtClean="0"/>
              <a:t>4</a:t>
            </a:fld>
            <a:endParaRPr lang="en-US"/>
          </a:p>
        </p:txBody>
      </p:sp>
    </p:spTree>
    <p:extLst>
      <p:ext uri="{BB962C8B-B14F-4D97-AF65-F5344CB8AC3E}">
        <p14:creationId xmlns:p14="http://schemas.microsoft.com/office/powerpoint/2010/main" val="2363894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2819F-F9AB-4935-8082-543B85E43377}"/>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4A16D669-9654-4D66-BEB0-FD25D5D9B169}"/>
              </a:ext>
            </a:extLst>
          </p:cNvPr>
          <p:cNvPicPr>
            <a:picLocks noGrp="1" noChangeAspect="1"/>
          </p:cNvPicPr>
          <p:nvPr>
            <p:ph idx="1"/>
          </p:nvPr>
        </p:nvPicPr>
        <p:blipFill>
          <a:blip r:embed="rId2"/>
          <a:stretch>
            <a:fillRect/>
          </a:stretch>
        </p:blipFill>
        <p:spPr>
          <a:xfrm>
            <a:off x="5180012" y="1188110"/>
            <a:ext cx="6172200" cy="4481780"/>
          </a:xfrm>
          <a:prstGeom prst="rect">
            <a:avLst/>
          </a:prstGeom>
        </p:spPr>
      </p:pic>
      <p:sp>
        <p:nvSpPr>
          <p:cNvPr id="4" name="Text Placeholder 3">
            <a:extLst>
              <a:ext uri="{FF2B5EF4-FFF2-40B4-BE49-F238E27FC236}">
                <a16:creationId xmlns:a16="http://schemas.microsoft.com/office/drawing/2014/main" id="{B793D101-91B1-41E3-B0AA-BD7EC1A7CE5C}"/>
              </a:ext>
            </a:extLst>
          </p:cNvPr>
          <p:cNvSpPr>
            <a:spLocks noGrp="1"/>
          </p:cNvSpPr>
          <p:nvPr>
            <p:ph type="body" sz="half" idx="2"/>
          </p:nvPr>
        </p:nvSpPr>
        <p:spPr/>
        <p:txBody>
          <a:bodyPr/>
          <a:lstStyle/>
          <a:p>
            <a:endParaRPr lang="en-US"/>
          </a:p>
        </p:txBody>
      </p:sp>
      <p:sp>
        <p:nvSpPr>
          <p:cNvPr id="5" name="Footer Placeholder 4">
            <a:extLst>
              <a:ext uri="{FF2B5EF4-FFF2-40B4-BE49-F238E27FC236}">
                <a16:creationId xmlns:a16="http://schemas.microsoft.com/office/drawing/2014/main" id="{CF1E7C8D-60FD-408B-BE78-6DA5ECD98C50}"/>
              </a:ext>
            </a:extLst>
          </p:cNvPr>
          <p:cNvSpPr>
            <a:spLocks noGrp="1"/>
          </p:cNvSpPr>
          <p:nvPr>
            <p:ph type="ftr" sz="quarter" idx="11"/>
          </p:nvPr>
        </p:nvSpPr>
        <p:spPr/>
        <p:txBody>
          <a:bodyPr/>
          <a:lstStyle/>
          <a:p>
            <a:r>
              <a:rPr lang="en-US"/>
              <a:t>Ronald Lee, UC Berkeley, November 13, 2021</a:t>
            </a:r>
          </a:p>
        </p:txBody>
      </p:sp>
      <p:sp>
        <p:nvSpPr>
          <p:cNvPr id="6" name="Slide Number Placeholder 5">
            <a:extLst>
              <a:ext uri="{FF2B5EF4-FFF2-40B4-BE49-F238E27FC236}">
                <a16:creationId xmlns:a16="http://schemas.microsoft.com/office/drawing/2014/main" id="{620DD219-F213-4DB3-B927-FD837928AA0A}"/>
              </a:ext>
            </a:extLst>
          </p:cNvPr>
          <p:cNvSpPr>
            <a:spLocks noGrp="1"/>
          </p:cNvSpPr>
          <p:nvPr>
            <p:ph type="sldNum" sz="quarter" idx="12"/>
          </p:nvPr>
        </p:nvSpPr>
        <p:spPr/>
        <p:txBody>
          <a:bodyPr/>
          <a:lstStyle/>
          <a:p>
            <a:fld id="{8601CFF7-9DD1-4C47-9EAB-3E0077C363CE}" type="slidenum">
              <a:rPr lang="en-US" smtClean="0"/>
              <a:t>40</a:t>
            </a:fld>
            <a:endParaRPr lang="en-US"/>
          </a:p>
        </p:txBody>
      </p:sp>
      <p:cxnSp>
        <p:nvCxnSpPr>
          <p:cNvPr id="9" name="Straight Connector 8">
            <a:extLst>
              <a:ext uri="{FF2B5EF4-FFF2-40B4-BE49-F238E27FC236}">
                <a16:creationId xmlns:a16="http://schemas.microsoft.com/office/drawing/2014/main" id="{26044A60-24CB-4AD8-88E6-4CCD672B7F06}"/>
              </a:ext>
            </a:extLst>
          </p:cNvPr>
          <p:cNvCxnSpPr/>
          <p:nvPr/>
        </p:nvCxnSpPr>
        <p:spPr>
          <a:xfrm>
            <a:off x="8112760" y="1808480"/>
            <a:ext cx="0" cy="35763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F2353B5-B691-4DED-85FA-0E5FE33E586A}"/>
              </a:ext>
            </a:extLst>
          </p:cNvPr>
          <p:cNvCxnSpPr/>
          <p:nvPr/>
        </p:nvCxnSpPr>
        <p:spPr>
          <a:xfrm>
            <a:off x="8427720" y="1823720"/>
            <a:ext cx="0" cy="35763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5BABE0C-DA6E-46C0-83F7-5D62F131A9FD}"/>
              </a:ext>
            </a:extLst>
          </p:cNvPr>
          <p:cNvSpPr txBox="1"/>
          <p:nvPr/>
        </p:nvSpPr>
        <p:spPr>
          <a:xfrm>
            <a:off x="7406641" y="1706880"/>
            <a:ext cx="746758" cy="375920"/>
          </a:xfrm>
          <a:prstGeom prst="rect">
            <a:avLst/>
          </a:prstGeom>
          <a:noFill/>
        </p:spPr>
        <p:txBody>
          <a:bodyPr wrap="square" rtlCol="0">
            <a:spAutoFit/>
          </a:bodyPr>
          <a:lstStyle/>
          <a:p>
            <a:r>
              <a:rPr lang="en-US" dirty="0"/>
              <a:t>2019</a:t>
            </a:r>
          </a:p>
        </p:txBody>
      </p:sp>
      <p:sp>
        <p:nvSpPr>
          <p:cNvPr id="12" name="TextBox 11">
            <a:extLst>
              <a:ext uri="{FF2B5EF4-FFF2-40B4-BE49-F238E27FC236}">
                <a16:creationId xmlns:a16="http://schemas.microsoft.com/office/drawing/2014/main" id="{9BE80997-4C49-45E0-A377-0BF65A8B827C}"/>
              </a:ext>
            </a:extLst>
          </p:cNvPr>
          <p:cNvSpPr txBox="1"/>
          <p:nvPr/>
        </p:nvSpPr>
        <p:spPr>
          <a:xfrm>
            <a:off x="8427720" y="1706880"/>
            <a:ext cx="746758" cy="375920"/>
          </a:xfrm>
          <a:prstGeom prst="rect">
            <a:avLst/>
          </a:prstGeom>
          <a:noFill/>
        </p:spPr>
        <p:txBody>
          <a:bodyPr wrap="square" rtlCol="0">
            <a:spAutoFit/>
          </a:bodyPr>
          <a:lstStyle/>
          <a:p>
            <a:r>
              <a:rPr lang="en-US" dirty="0"/>
              <a:t>2029</a:t>
            </a:r>
          </a:p>
        </p:txBody>
      </p:sp>
      <p:sp>
        <p:nvSpPr>
          <p:cNvPr id="13" name="TextBox 12">
            <a:extLst>
              <a:ext uri="{FF2B5EF4-FFF2-40B4-BE49-F238E27FC236}">
                <a16:creationId xmlns:a16="http://schemas.microsoft.com/office/drawing/2014/main" id="{3AF6403E-FBB1-4E07-8F59-6ED78874853E}"/>
              </a:ext>
            </a:extLst>
          </p:cNvPr>
          <p:cNvSpPr txBox="1"/>
          <p:nvPr/>
        </p:nvSpPr>
        <p:spPr>
          <a:xfrm>
            <a:off x="5963928" y="2407920"/>
            <a:ext cx="1717015" cy="656491"/>
          </a:xfrm>
          <a:prstGeom prst="rect">
            <a:avLst/>
          </a:prstGeom>
          <a:solidFill>
            <a:schemeClr val="accent1">
              <a:lumMod val="20000"/>
              <a:lumOff val="80000"/>
            </a:schemeClr>
          </a:solidFill>
        </p:spPr>
        <p:txBody>
          <a:bodyPr wrap="square" rtlCol="0">
            <a:spAutoFit/>
          </a:bodyPr>
          <a:lstStyle/>
          <a:p>
            <a:r>
              <a:rPr lang="en-US" dirty="0"/>
              <a:t>10% increase in next decade</a:t>
            </a:r>
          </a:p>
        </p:txBody>
      </p:sp>
    </p:spTree>
    <p:extLst>
      <p:ext uri="{BB962C8B-B14F-4D97-AF65-F5344CB8AC3E}">
        <p14:creationId xmlns:p14="http://schemas.microsoft.com/office/powerpoint/2010/main" val="115833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2819F-F9AB-4935-8082-543B85E43377}"/>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4A16D669-9654-4D66-BEB0-FD25D5D9B169}"/>
              </a:ext>
            </a:extLst>
          </p:cNvPr>
          <p:cNvPicPr>
            <a:picLocks noGrp="1" noChangeAspect="1"/>
          </p:cNvPicPr>
          <p:nvPr>
            <p:ph idx="1"/>
          </p:nvPr>
        </p:nvPicPr>
        <p:blipFill>
          <a:blip r:embed="rId2"/>
          <a:stretch>
            <a:fillRect/>
          </a:stretch>
        </p:blipFill>
        <p:spPr>
          <a:xfrm>
            <a:off x="5180012" y="1188110"/>
            <a:ext cx="6172200" cy="4481780"/>
          </a:xfrm>
          <a:prstGeom prst="rect">
            <a:avLst/>
          </a:prstGeom>
        </p:spPr>
      </p:pic>
      <p:sp>
        <p:nvSpPr>
          <p:cNvPr id="4" name="Text Placeholder 3">
            <a:extLst>
              <a:ext uri="{FF2B5EF4-FFF2-40B4-BE49-F238E27FC236}">
                <a16:creationId xmlns:a16="http://schemas.microsoft.com/office/drawing/2014/main" id="{B793D101-91B1-41E3-B0AA-BD7EC1A7CE5C}"/>
              </a:ext>
            </a:extLst>
          </p:cNvPr>
          <p:cNvSpPr>
            <a:spLocks noGrp="1"/>
          </p:cNvSpPr>
          <p:nvPr>
            <p:ph type="body" sz="half" idx="2"/>
          </p:nvPr>
        </p:nvSpPr>
        <p:spPr/>
        <p:txBody>
          <a:bodyPr/>
          <a:lstStyle/>
          <a:p>
            <a:endParaRPr lang="en-US"/>
          </a:p>
        </p:txBody>
      </p:sp>
      <p:sp>
        <p:nvSpPr>
          <p:cNvPr id="5" name="Footer Placeholder 4">
            <a:extLst>
              <a:ext uri="{FF2B5EF4-FFF2-40B4-BE49-F238E27FC236}">
                <a16:creationId xmlns:a16="http://schemas.microsoft.com/office/drawing/2014/main" id="{CF1E7C8D-60FD-408B-BE78-6DA5ECD98C50}"/>
              </a:ext>
            </a:extLst>
          </p:cNvPr>
          <p:cNvSpPr>
            <a:spLocks noGrp="1"/>
          </p:cNvSpPr>
          <p:nvPr>
            <p:ph type="ftr" sz="quarter" idx="11"/>
          </p:nvPr>
        </p:nvSpPr>
        <p:spPr/>
        <p:txBody>
          <a:bodyPr/>
          <a:lstStyle/>
          <a:p>
            <a:r>
              <a:rPr lang="en-US"/>
              <a:t>Ronald Lee, UC Berkeley, November 13, 2021</a:t>
            </a:r>
          </a:p>
        </p:txBody>
      </p:sp>
      <p:sp>
        <p:nvSpPr>
          <p:cNvPr id="6" name="Slide Number Placeholder 5">
            <a:extLst>
              <a:ext uri="{FF2B5EF4-FFF2-40B4-BE49-F238E27FC236}">
                <a16:creationId xmlns:a16="http://schemas.microsoft.com/office/drawing/2014/main" id="{620DD219-F213-4DB3-B927-FD837928AA0A}"/>
              </a:ext>
            </a:extLst>
          </p:cNvPr>
          <p:cNvSpPr>
            <a:spLocks noGrp="1"/>
          </p:cNvSpPr>
          <p:nvPr>
            <p:ph type="sldNum" sz="quarter" idx="12"/>
          </p:nvPr>
        </p:nvSpPr>
        <p:spPr/>
        <p:txBody>
          <a:bodyPr/>
          <a:lstStyle/>
          <a:p>
            <a:fld id="{8601CFF7-9DD1-4C47-9EAB-3E0077C363CE}" type="slidenum">
              <a:rPr lang="en-US" smtClean="0"/>
              <a:t>41</a:t>
            </a:fld>
            <a:endParaRPr lang="en-US"/>
          </a:p>
        </p:txBody>
      </p:sp>
      <p:cxnSp>
        <p:nvCxnSpPr>
          <p:cNvPr id="9" name="Straight Connector 8">
            <a:extLst>
              <a:ext uri="{FF2B5EF4-FFF2-40B4-BE49-F238E27FC236}">
                <a16:creationId xmlns:a16="http://schemas.microsoft.com/office/drawing/2014/main" id="{26044A60-24CB-4AD8-88E6-4CCD672B7F06}"/>
              </a:ext>
            </a:extLst>
          </p:cNvPr>
          <p:cNvCxnSpPr/>
          <p:nvPr/>
        </p:nvCxnSpPr>
        <p:spPr>
          <a:xfrm>
            <a:off x="8112760" y="1808480"/>
            <a:ext cx="0" cy="35763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F2353B5-B691-4DED-85FA-0E5FE33E586A}"/>
              </a:ext>
            </a:extLst>
          </p:cNvPr>
          <p:cNvCxnSpPr/>
          <p:nvPr/>
        </p:nvCxnSpPr>
        <p:spPr>
          <a:xfrm>
            <a:off x="9037320" y="1808480"/>
            <a:ext cx="0" cy="35763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5BABE0C-DA6E-46C0-83F7-5D62F131A9FD}"/>
              </a:ext>
            </a:extLst>
          </p:cNvPr>
          <p:cNvSpPr txBox="1"/>
          <p:nvPr/>
        </p:nvSpPr>
        <p:spPr>
          <a:xfrm>
            <a:off x="7406641" y="1706880"/>
            <a:ext cx="746758" cy="375920"/>
          </a:xfrm>
          <a:prstGeom prst="rect">
            <a:avLst/>
          </a:prstGeom>
          <a:noFill/>
        </p:spPr>
        <p:txBody>
          <a:bodyPr wrap="square" rtlCol="0">
            <a:spAutoFit/>
          </a:bodyPr>
          <a:lstStyle/>
          <a:p>
            <a:r>
              <a:rPr lang="en-US" dirty="0"/>
              <a:t>2019</a:t>
            </a:r>
          </a:p>
        </p:txBody>
      </p:sp>
      <p:sp>
        <p:nvSpPr>
          <p:cNvPr id="12" name="TextBox 11">
            <a:extLst>
              <a:ext uri="{FF2B5EF4-FFF2-40B4-BE49-F238E27FC236}">
                <a16:creationId xmlns:a16="http://schemas.microsoft.com/office/drawing/2014/main" id="{9BE80997-4C49-45E0-A377-0BF65A8B827C}"/>
              </a:ext>
            </a:extLst>
          </p:cNvPr>
          <p:cNvSpPr txBox="1"/>
          <p:nvPr/>
        </p:nvSpPr>
        <p:spPr>
          <a:xfrm>
            <a:off x="9022080" y="1706880"/>
            <a:ext cx="746758" cy="375920"/>
          </a:xfrm>
          <a:prstGeom prst="rect">
            <a:avLst/>
          </a:prstGeom>
          <a:noFill/>
        </p:spPr>
        <p:txBody>
          <a:bodyPr wrap="square" rtlCol="0">
            <a:spAutoFit/>
          </a:bodyPr>
          <a:lstStyle/>
          <a:p>
            <a:r>
              <a:rPr lang="en-US" dirty="0"/>
              <a:t>2050</a:t>
            </a:r>
          </a:p>
        </p:txBody>
      </p:sp>
      <p:sp>
        <p:nvSpPr>
          <p:cNvPr id="15" name="TextBox 14">
            <a:extLst>
              <a:ext uri="{FF2B5EF4-FFF2-40B4-BE49-F238E27FC236}">
                <a16:creationId xmlns:a16="http://schemas.microsoft.com/office/drawing/2014/main" id="{83003C6F-7C51-4BAE-AFA9-60E40EE33AB7}"/>
              </a:ext>
            </a:extLst>
          </p:cNvPr>
          <p:cNvSpPr txBox="1"/>
          <p:nvPr/>
        </p:nvSpPr>
        <p:spPr>
          <a:xfrm>
            <a:off x="9174478" y="3969445"/>
            <a:ext cx="1747503" cy="646331"/>
          </a:xfrm>
          <a:prstGeom prst="rect">
            <a:avLst/>
          </a:prstGeom>
          <a:solidFill>
            <a:schemeClr val="accent1">
              <a:lumMod val="20000"/>
              <a:lumOff val="80000"/>
            </a:schemeClr>
          </a:solidFill>
        </p:spPr>
        <p:txBody>
          <a:bodyPr wrap="square" rtlCol="0">
            <a:spAutoFit/>
          </a:bodyPr>
          <a:lstStyle/>
          <a:p>
            <a:r>
              <a:rPr lang="en-US" dirty="0"/>
              <a:t>20% increase by 2050</a:t>
            </a:r>
          </a:p>
        </p:txBody>
      </p:sp>
    </p:spTree>
    <p:extLst>
      <p:ext uri="{BB962C8B-B14F-4D97-AF65-F5344CB8AC3E}">
        <p14:creationId xmlns:p14="http://schemas.microsoft.com/office/powerpoint/2010/main" val="684411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2819F-F9AB-4935-8082-543B85E43377}"/>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4A16D669-9654-4D66-BEB0-FD25D5D9B169}"/>
              </a:ext>
            </a:extLst>
          </p:cNvPr>
          <p:cNvPicPr>
            <a:picLocks noGrp="1" noChangeAspect="1"/>
          </p:cNvPicPr>
          <p:nvPr>
            <p:ph idx="1"/>
          </p:nvPr>
        </p:nvPicPr>
        <p:blipFill>
          <a:blip r:embed="rId2"/>
          <a:stretch>
            <a:fillRect/>
          </a:stretch>
        </p:blipFill>
        <p:spPr>
          <a:xfrm>
            <a:off x="5180012" y="1188110"/>
            <a:ext cx="6172200" cy="4481780"/>
          </a:xfrm>
          <a:prstGeom prst="rect">
            <a:avLst/>
          </a:prstGeom>
        </p:spPr>
      </p:pic>
      <p:sp>
        <p:nvSpPr>
          <p:cNvPr id="4" name="Text Placeholder 3">
            <a:extLst>
              <a:ext uri="{FF2B5EF4-FFF2-40B4-BE49-F238E27FC236}">
                <a16:creationId xmlns:a16="http://schemas.microsoft.com/office/drawing/2014/main" id="{B793D101-91B1-41E3-B0AA-BD7EC1A7CE5C}"/>
              </a:ext>
            </a:extLst>
          </p:cNvPr>
          <p:cNvSpPr>
            <a:spLocks noGrp="1"/>
          </p:cNvSpPr>
          <p:nvPr>
            <p:ph type="body" sz="half" idx="2"/>
          </p:nvPr>
        </p:nvSpPr>
        <p:spPr>
          <a:xfrm>
            <a:off x="843280" y="2057400"/>
            <a:ext cx="3928745" cy="3804920"/>
          </a:xfrm>
          <a:solidFill>
            <a:schemeClr val="accent1">
              <a:lumMod val="20000"/>
              <a:lumOff val="80000"/>
            </a:schemeClr>
          </a:solidFill>
        </p:spPr>
        <p:txBody>
          <a:bodyPr/>
          <a:lstStyle/>
          <a:p>
            <a:r>
              <a:rPr lang="en-US" sz="2400" dirty="0"/>
              <a:t>Rising capital intensity:</a:t>
            </a:r>
          </a:p>
          <a:p>
            <a:pPr marL="285750" indent="-285750">
              <a:buFont typeface="Arial" panose="020B0604020202020204" pitchFamily="34" charset="0"/>
              <a:buChar char="•"/>
            </a:pPr>
            <a:r>
              <a:rPr lang="en-US" sz="2400" dirty="0"/>
              <a:t>3% wage increase in decade, 7% by 2050</a:t>
            </a:r>
          </a:p>
          <a:p>
            <a:pPr marL="285750" indent="-285750">
              <a:buFont typeface="Arial" panose="020B0604020202020204" pitchFamily="34" charset="0"/>
              <a:buChar char="•"/>
            </a:pPr>
            <a:r>
              <a:rPr lang="en-US" sz="2400" dirty="0"/>
              <a:t>7% interest rate decrease in decade, 14% by 2050 </a:t>
            </a:r>
          </a:p>
          <a:p>
            <a:pPr marL="285750" indent="-285750">
              <a:buFont typeface="Arial" panose="020B0604020202020204" pitchFamily="34" charset="0"/>
              <a:buChar char="•"/>
            </a:pPr>
            <a:r>
              <a:rPr lang="en-US" sz="2400" dirty="0"/>
              <a:t>Rise of w/r of 10% in decade, 20% by 2050.</a:t>
            </a:r>
          </a:p>
          <a:p>
            <a:endParaRPr lang="en-US" dirty="0"/>
          </a:p>
        </p:txBody>
      </p:sp>
      <p:sp>
        <p:nvSpPr>
          <p:cNvPr id="5" name="Footer Placeholder 4">
            <a:extLst>
              <a:ext uri="{FF2B5EF4-FFF2-40B4-BE49-F238E27FC236}">
                <a16:creationId xmlns:a16="http://schemas.microsoft.com/office/drawing/2014/main" id="{CF1E7C8D-60FD-408B-BE78-6DA5ECD98C50}"/>
              </a:ext>
            </a:extLst>
          </p:cNvPr>
          <p:cNvSpPr>
            <a:spLocks noGrp="1"/>
          </p:cNvSpPr>
          <p:nvPr>
            <p:ph type="ftr" sz="quarter" idx="11"/>
          </p:nvPr>
        </p:nvSpPr>
        <p:spPr/>
        <p:txBody>
          <a:bodyPr/>
          <a:lstStyle/>
          <a:p>
            <a:r>
              <a:rPr lang="en-US"/>
              <a:t>Ronald Lee, UC Berkeley, November 13, 2021</a:t>
            </a:r>
          </a:p>
        </p:txBody>
      </p:sp>
      <p:sp>
        <p:nvSpPr>
          <p:cNvPr id="6" name="Slide Number Placeholder 5">
            <a:extLst>
              <a:ext uri="{FF2B5EF4-FFF2-40B4-BE49-F238E27FC236}">
                <a16:creationId xmlns:a16="http://schemas.microsoft.com/office/drawing/2014/main" id="{620DD219-F213-4DB3-B927-FD837928AA0A}"/>
              </a:ext>
            </a:extLst>
          </p:cNvPr>
          <p:cNvSpPr>
            <a:spLocks noGrp="1"/>
          </p:cNvSpPr>
          <p:nvPr>
            <p:ph type="sldNum" sz="quarter" idx="12"/>
          </p:nvPr>
        </p:nvSpPr>
        <p:spPr/>
        <p:txBody>
          <a:bodyPr/>
          <a:lstStyle/>
          <a:p>
            <a:fld id="{8601CFF7-9DD1-4C47-9EAB-3E0077C363CE}" type="slidenum">
              <a:rPr lang="en-US" smtClean="0"/>
              <a:t>42</a:t>
            </a:fld>
            <a:endParaRPr lang="en-US"/>
          </a:p>
        </p:txBody>
      </p:sp>
      <p:cxnSp>
        <p:nvCxnSpPr>
          <p:cNvPr id="9" name="Straight Connector 8">
            <a:extLst>
              <a:ext uri="{FF2B5EF4-FFF2-40B4-BE49-F238E27FC236}">
                <a16:creationId xmlns:a16="http://schemas.microsoft.com/office/drawing/2014/main" id="{26044A60-24CB-4AD8-88E6-4CCD672B7F06}"/>
              </a:ext>
            </a:extLst>
          </p:cNvPr>
          <p:cNvCxnSpPr/>
          <p:nvPr/>
        </p:nvCxnSpPr>
        <p:spPr>
          <a:xfrm>
            <a:off x="8112760" y="1808480"/>
            <a:ext cx="0" cy="35763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F2353B5-B691-4DED-85FA-0E5FE33E586A}"/>
              </a:ext>
            </a:extLst>
          </p:cNvPr>
          <p:cNvCxnSpPr/>
          <p:nvPr/>
        </p:nvCxnSpPr>
        <p:spPr>
          <a:xfrm>
            <a:off x="9037320" y="1808480"/>
            <a:ext cx="0" cy="35763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5BABE0C-DA6E-46C0-83F7-5D62F131A9FD}"/>
              </a:ext>
            </a:extLst>
          </p:cNvPr>
          <p:cNvSpPr txBox="1"/>
          <p:nvPr/>
        </p:nvSpPr>
        <p:spPr>
          <a:xfrm>
            <a:off x="7406641" y="1706880"/>
            <a:ext cx="746758" cy="375920"/>
          </a:xfrm>
          <a:prstGeom prst="rect">
            <a:avLst/>
          </a:prstGeom>
          <a:noFill/>
        </p:spPr>
        <p:txBody>
          <a:bodyPr wrap="square" rtlCol="0">
            <a:spAutoFit/>
          </a:bodyPr>
          <a:lstStyle/>
          <a:p>
            <a:r>
              <a:rPr lang="en-US" dirty="0"/>
              <a:t>2019</a:t>
            </a:r>
          </a:p>
        </p:txBody>
      </p:sp>
      <p:sp>
        <p:nvSpPr>
          <p:cNvPr id="12" name="TextBox 11">
            <a:extLst>
              <a:ext uri="{FF2B5EF4-FFF2-40B4-BE49-F238E27FC236}">
                <a16:creationId xmlns:a16="http://schemas.microsoft.com/office/drawing/2014/main" id="{9BE80997-4C49-45E0-A377-0BF65A8B827C}"/>
              </a:ext>
            </a:extLst>
          </p:cNvPr>
          <p:cNvSpPr txBox="1"/>
          <p:nvPr/>
        </p:nvSpPr>
        <p:spPr>
          <a:xfrm>
            <a:off x="9022080" y="1706880"/>
            <a:ext cx="746758" cy="375920"/>
          </a:xfrm>
          <a:prstGeom prst="rect">
            <a:avLst/>
          </a:prstGeom>
          <a:noFill/>
        </p:spPr>
        <p:txBody>
          <a:bodyPr wrap="square" rtlCol="0">
            <a:spAutoFit/>
          </a:bodyPr>
          <a:lstStyle/>
          <a:p>
            <a:r>
              <a:rPr lang="en-US" dirty="0"/>
              <a:t>2050</a:t>
            </a:r>
          </a:p>
        </p:txBody>
      </p:sp>
    </p:spTree>
    <p:extLst>
      <p:ext uri="{BB962C8B-B14F-4D97-AF65-F5344CB8AC3E}">
        <p14:creationId xmlns:p14="http://schemas.microsoft.com/office/powerpoint/2010/main" val="2381460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Ronald Lee, UC Berkeley, November 13, 2021</a:t>
            </a:r>
          </a:p>
        </p:txBody>
      </p:sp>
      <p:sp>
        <p:nvSpPr>
          <p:cNvPr id="3" name="Slide Number Placeholder 2"/>
          <p:cNvSpPr>
            <a:spLocks noGrp="1"/>
          </p:cNvSpPr>
          <p:nvPr>
            <p:ph type="sldNum" sz="quarter" idx="12"/>
          </p:nvPr>
        </p:nvSpPr>
        <p:spPr/>
        <p:txBody>
          <a:bodyPr/>
          <a:lstStyle/>
          <a:p>
            <a:fld id="{ABCCAEE4-D4E3-4645-A05D-1DD936C135FB}" type="slidenum">
              <a:rPr lang="en-US" smtClean="0"/>
              <a:t>43</a:t>
            </a:fld>
            <a:endParaRPr lang="en-US"/>
          </a:p>
        </p:txBody>
      </p:sp>
      <p:pic>
        <p:nvPicPr>
          <p:cNvPr id="4" name="Picture 3"/>
          <p:cNvPicPr>
            <a:picLocks noChangeAspect="1"/>
          </p:cNvPicPr>
          <p:nvPr/>
        </p:nvPicPr>
        <p:blipFill>
          <a:blip r:embed="rId2"/>
          <a:stretch>
            <a:fillRect/>
          </a:stretch>
        </p:blipFill>
        <p:spPr>
          <a:xfrm>
            <a:off x="1598003" y="125764"/>
            <a:ext cx="8675360" cy="6297714"/>
          </a:xfrm>
          <a:prstGeom prst="rect">
            <a:avLst/>
          </a:prstGeom>
        </p:spPr>
      </p:pic>
      <p:sp>
        <p:nvSpPr>
          <p:cNvPr id="5" name="TextBox 4"/>
          <p:cNvSpPr txBox="1"/>
          <p:nvPr/>
        </p:nvSpPr>
        <p:spPr>
          <a:xfrm>
            <a:off x="6669181" y="741152"/>
            <a:ext cx="3699871" cy="4247317"/>
          </a:xfrm>
          <a:prstGeom prst="rect">
            <a:avLst/>
          </a:prstGeom>
          <a:noFill/>
        </p:spPr>
        <p:txBody>
          <a:bodyPr wrap="square" rtlCol="0">
            <a:spAutoFit/>
          </a:bodyPr>
          <a:lstStyle/>
          <a:p>
            <a:pPr marL="285750" indent="-285750">
              <a:buFont typeface="Wingdings" panose="05000000000000000000" pitchFamily="2" charset="2"/>
              <a:buChar char="Ø"/>
            </a:pPr>
            <a:r>
              <a:rPr lang="en-US" dirty="0"/>
              <a:t>From 1970 to 2000, movement of Baby Boom through age distribution added about 1.5% per year to economic growth.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Smaller post BB cohorts entering LF and large BB cohorts retiring slow LF growth after 2000.</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Aging Boomers bring more capital and raise asset income.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Pop change adds about 1%/</a:t>
            </a:r>
            <a:r>
              <a:rPr lang="en-US" dirty="0" err="1"/>
              <a:t>yr</a:t>
            </a:r>
            <a:r>
              <a:rPr lang="en-US" dirty="0"/>
              <a:t> less to Nat </a:t>
            </a:r>
            <a:r>
              <a:rPr lang="en-US" dirty="0" err="1"/>
              <a:t>Inc</a:t>
            </a:r>
            <a:r>
              <a:rPr lang="en-US" dirty="0"/>
              <a:t> gr from 2000 through 2020.</a:t>
            </a:r>
          </a:p>
        </p:txBody>
      </p:sp>
    </p:spTree>
    <p:extLst>
      <p:ext uri="{BB962C8B-B14F-4D97-AF65-F5344CB8AC3E}">
        <p14:creationId xmlns:p14="http://schemas.microsoft.com/office/powerpoint/2010/main" val="1674631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CEB870-51C1-406E-9480-BD2D56892018}"/>
              </a:ext>
            </a:extLst>
          </p:cNvPr>
          <p:cNvSpPr>
            <a:spLocks noGrp="1"/>
          </p:cNvSpPr>
          <p:nvPr>
            <p:ph type="title"/>
          </p:nvPr>
        </p:nvSpPr>
        <p:spPr/>
        <p:txBody>
          <a:bodyPr/>
          <a:lstStyle/>
          <a:p>
            <a:r>
              <a:rPr lang="en-US" dirty="0"/>
              <a:t>5. Population aging also puts pressure on non-market processes – public programs</a:t>
            </a:r>
          </a:p>
        </p:txBody>
      </p:sp>
      <p:sp>
        <p:nvSpPr>
          <p:cNvPr id="5" name="Content Placeholder 4">
            <a:extLst>
              <a:ext uri="{FF2B5EF4-FFF2-40B4-BE49-F238E27FC236}">
                <a16:creationId xmlns:a16="http://schemas.microsoft.com/office/drawing/2014/main" id="{3A161B9C-79A1-41E1-B826-A14413EF1DA2}"/>
              </a:ext>
            </a:extLst>
          </p:cNvPr>
          <p:cNvSpPr>
            <a:spLocks noGrp="1"/>
          </p:cNvSpPr>
          <p:nvPr>
            <p:ph idx="1"/>
          </p:nvPr>
        </p:nvSpPr>
        <p:spPr/>
        <p:txBody>
          <a:bodyPr>
            <a:normAutofit lnSpcReduction="10000"/>
          </a:bodyPr>
          <a:lstStyle/>
          <a:p>
            <a:r>
              <a:rPr lang="en-US" dirty="0"/>
              <a:t>About half of GDP is redistributed and consumed by a different person than produced it.</a:t>
            </a:r>
          </a:p>
          <a:p>
            <a:pPr lvl="1">
              <a:buFont typeface="Wingdings" panose="05000000000000000000" pitchFamily="2" charset="2"/>
              <a:buChar char="Ø"/>
            </a:pPr>
            <a:r>
              <a:rPr lang="en-US" dirty="0"/>
              <a:t>Some is within family (raising kids, non-working spouse, bequests). </a:t>
            </a:r>
          </a:p>
          <a:p>
            <a:pPr lvl="1">
              <a:buFont typeface="Wingdings" panose="05000000000000000000" pitchFamily="2" charset="2"/>
              <a:buChar char="Ø"/>
            </a:pPr>
            <a:r>
              <a:rPr lang="en-US" dirty="0"/>
              <a:t>Some is by government (public education, Social Security, Medicare, Medicaid). </a:t>
            </a:r>
          </a:p>
          <a:p>
            <a:r>
              <a:rPr lang="en-US" dirty="0"/>
              <a:t>Older people both give (taxes and family assistance) and receive. On average they are net receivers from government.</a:t>
            </a:r>
          </a:p>
          <a:p>
            <a:r>
              <a:rPr lang="en-US" dirty="0"/>
              <a:t>Population aging means more elderly per worker, and more receivers per giver. </a:t>
            </a:r>
          </a:p>
          <a:p>
            <a:r>
              <a:rPr lang="en-US" dirty="0"/>
              <a:t>Adjustment is needed: either higher taxes, lower benefits, or some of both.</a:t>
            </a:r>
          </a:p>
        </p:txBody>
      </p:sp>
      <p:sp>
        <p:nvSpPr>
          <p:cNvPr id="2" name="Footer Placeholder 1">
            <a:extLst>
              <a:ext uri="{FF2B5EF4-FFF2-40B4-BE49-F238E27FC236}">
                <a16:creationId xmlns:a16="http://schemas.microsoft.com/office/drawing/2014/main" id="{CF0C8D1D-0F45-4F91-9578-DD89D6D4877E}"/>
              </a:ext>
            </a:extLst>
          </p:cNvPr>
          <p:cNvSpPr>
            <a:spLocks noGrp="1"/>
          </p:cNvSpPr>
          <p:nvPr>
            <p:ph type="ftr" sz="quarter" idx="11"/>
          </p:nvPr>
        </p:nvSpPr>
        <p:spPr/>
        <p:txBody>
          <a:bodyPr/>
          <a:lstStyle/>
          <a:p>
            <a:r>
              <a:rPr lang="en-US"/>
              <a:t>Ronald Lee, UC Berkeley, November 13, 2021</a:t>
            </a:r>
          </a:p>
        </p:txBody>
      </p:sp>
      <p:sp>
        <p:nvSpPr>
          <p:cNvPr id="3" name="Slide Number Placeholder 2">
            <a:extLst>
              <a:ext uri="{FF2B5EF4-FFF2-40B4-BE49-F238E27FC236}">
                <a16:creationId xmlns:a16="http://schemas.microsoft.com/office/drawing/2014/main" id="{24120AC6-860C-42DE-B61C-1513205E9936}"/>
              </a:ext>
            </a:extLst>
          </p:cNvPr>
          <p:cNvSpPr>
            <a:spLocks noGrp="1"/>
          </p:cNvSpPr>
          <p:nvPr>
            <p:ph type="sldNum" sz="quarter" idx="12"/>
          </p:nvPr>
        </p:nvSpPr>
        <p:spPr/>
        <p:txBody>
          <a:bodyPr/>
          <a:lstStyle/>
          <a:p>
            <a:fld id="{8601CFF7-9DD1-4C47-9EAB-3E0077C363CE}" type="slidenum">
              <a:rPr lang="en-US" smtClean="0"/>
              <a:t>44</a:t>
            </a:fld>
            <a:endParaRPr lang="en-US"/>
          </a:p>
        </p:txBody>
      </p:sp>
    </p:spTree>
    <p:extLst>
      <p:ext uri="{BB962C8B-B14F-4D97-AF65-F5344CB8AC3E}">
        <p14:creationId xmlns:p14="http://schemas.microsoft.com/office/powerpoint/2010/main" val="2879107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207B3A-588E-4016-BFC8-BC7B602ADADF}"/>
              </a:ext>
            </a:extLst>
          </p:cNvPr>
          <p:cNvSpPr>
            <a:spLocks noGrp="1"/>
          </p:cNvSpPr>
          <p:nvPr>
            <p:ph type="title"/>
          </p:nvPr>
        </p:nvSpPr>
        <p:spPr>
          <a:xfrm>
            <a:off x="836612" y="457200"/>
            <a:ext cx="3935413" cy="2722880"/>
          </a:xfrm>
        </p:spPr>
        <p:txBody>
          <a:bodyPr>
            <a:normAutofit fontScale="90000"/>
          </a:bodyPr>
          <a:lstStyle/>
          <a:p>
            <a:r>
              <a:rPr lang="en-US" dirty="0"/>
              <a:t>Support Ratio = (effective labor)/(effective cons) is standard measure of impact of pop aging through rising dependency</a:t>
            </a:r>
          </a:p>
        </p:txBody>
      </p:sp>
      <p:pic>
        <p:nvPicPr>
          <p:cNvPr id="9" name="Picture Placeholder 8">
            <a:extLst>
              <a:ext uri="{FF2B5EF4-FFF2-40B4-BE49-F238E27FC236}">
                <a16:creationId xmlns:a16="http://schemas.microsoft.com/office/drawing/2014/main" id="{C073EF24-C5A4-486E-AE8F-E085FF5E88F8}"/>
              </a:ext>
            </a:extLst>
          </p:cNvPr>
          <p:cNvPicPr>
            <a:picLocks noGrp="1" noChangeAspect="1"/>
          </p:cNvPicPr>
          <p:nvPr>
            <p:ph type="pic" idx="1"/>
          </p:nvPr>
        </p:nvPicPr>
        <p:blipFill>
          <a:blip r:embed="rId2"/>
          <a:srcRect l="4020" r="4020"/>
          <a:stretch>
            <a:fillRect/>
          </a:stretch>
        </p:blipFill>
        <p:spPr>
          <a:prstGeom prst="rect">
            <a:avLst/>
          </a:prstGeom>
        </p:spPr>
      </p:pic>
      <p:sp>
        <p:nvSpPr>
          <p:cNvPr id="8" name="Text Placeholder 7">
            <a:extLst>
              <a:ext uri="{FF2B5EF4-FFF2-40B4-BE49-F238E27FC236}">
                <a16:creationId xmlns:a16="http://schemas.microsoft.com/office/drawing/2014/main" id="{918751D1-C579-4A9B-9C1E-B2FEC2271C3A}"/>
              </a:ext>
            </a:extLst>
          </p:cNvPr>
          <p:cNvSpPr>
            <a:spLocks noGrp="1"/>
          </p:cNvSpPr>
          <p:nvPr>
            <p:ph type="body" sz="half" idx="2"/>
          </p:nvPr>
        </p:nvSpPr>
        <p:spPr>
          <a:xfrm>
            <a:off x="836612" y="3677920"/>
            <a:ext cx="3935413" cy="2191068"/>
          </a:xfrm>
        </p:spPr>
        <p:txBody>
          <a:bodyPr>
            <a:normAutofit/>
          </a:bodyPr>
          <a:lstStyle/>
          <a:p>
            <a:r>
              <a:rPr lang="en-US" sz="2400" dirty="0"/>
              <a:t>Uses age profiles of labor income and consumption as weights</a:t>
            </a:r>
          </a:p>
        </p:txBody>
      </p:sp>
      <p:sp>
        <p:nvSpPr>
          <p:cNvPr id="4" name="Footer Placeholder 3">
            <a:extLst>
              <a:ext uri="{FF2B5EF4-FFF2-40B4-BE49-F238E27FC236}">
                <a16:creationId xmlns:a16="http://schemas.microsoft.com/office/drawing/2014/main" id="{2A5DF225-5D0C-4E49-A7D7-883044332F49}"/>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8142C919-9973-4FBE-A00E-A27C790DB0B2}"/>
              </a:ext>
            </a:extLst>
          </p:cNvPr>
          <p:cNvSpPr>
            <a:spLocks noGrp="1"/>
          </p:cNvSpPr>
          <p:nvPr>
            <p:ph type="sldNum" sz="quarter" idx="12"/>
          </p:nvPr>
        </p:nvSpPr>
        <p:spPr/>
        <p:txBody>
          <a:bodyPr/>
          <a:lstStyle/>
          <a:p>
            <a:fld id="{8601CFF7-9DD1-4C47-9EAB-3E0077C363CE}" type="slidenum">
              <a:rPr lang="en-US" smtClean="0"/>
              <a:t>45</a:t>
            </a:fld>
            <a:endParaRPr lang="en-US"/>
          </a:p>
        </p:txBody>
      </p:sp>
    </p:spTree>
    <p:extLst>
      <p:ext uri="{BB962C8B-B14F-4D97-AF65-F5344CB8AC3E}">
        <p14:creationId xmlns:p14="http://schemas.microsoft.com/office/powerpoint/2010/main" val="2627757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207B3A-588E-4016-BFC8-BC7B602ADADF}"/>
              </a:ext>
            </a:extLst>
          </p:cNvPr>
          <p:cNvSpPr>
            <a:spLocks noGrp="1"/>
          </p:cNvSpPr>
          <p:nvPr>
            <p:ph type="title"/>
          </p:nvPr>
        </p:nvSpPr>
        <p:spPr/>
        <p:txBody>
          <a:bodyPr/>
          <a:lstStyle/>
          <a:p>
            <a:r>
              <a:rPr lang="en-US" dirty="0"/>
              <a:t>This decline measures effect of rising old age dependency</a:t>
            </a:r>
          </a:p>
        </p:txBody>
      </p:sp>
      <p:pic>
        <p:nvPicPr>
          <p:cNvPr id="9" name="Picture Placeholder 8">
            <a:extLst>
              <a:ext uri="{FF2B5EF4-FFF2-40B4-BE49-F238E27FC236}">
                <a16:creationId xmlns:a16="http://schemas.microsoft.com/office/drawing/2014/main" id="{C073EF24-C5A4-486E-AE8F-E085FF5E88F8}"/>
              </a:ext>
            </a:extLst>
          </p:cNvPr>
          <p:cNvPicPr>
            <a:picLocks noGrp="1" noChangeAspect="1"/>
          </p:cNvPicPr>
          <p:nvPr>
            <p:ph type="pic" idx="1"/>
          </p:nvPr>
        </p:nvPicPr>
        <p:blipFill>
          <a:blip r:embed="rId2"/>
          <a:srcRect l="4020" r="4020"/>
          <a:stretch>
            <a:fillRect/>
          </a:stretch>
        </p:blipFill>
        <p:spPr>
          <a:prstGeom prst="rect">
            <a:avLst/>
          </a:prstGeom>
        </p:spPr>
      </p:pic>
      <p:sp>
        <p:nvSpPr>
          <p:cNvPr id="8" name="Text Placeholder 7">
            <a:extLst>
              <a:ext uri="{FF2B5EF4-FFF2-40B4-BE49-F238E27FC236}">
                <a16:creationId xmlns:a16="http://schemas.microsoft.com/office/drawing/2014/main" id="{918751D1-C579-4A9B-9C1E-B2FEC2271C3A}"/>
              </a:ext>
            </a:extLst>
          </p:cNvPr>
          <p:cNvSpPr>
            <a:spLocks noGrp="1"/>
          </p:cNvSpPr>
          <p:nvPr>
            <p:ph type="body" sz="half" idx="2"/>
          </p:nvPr>
        </p:nvSpPr>
        <p:spPr/>
        <p:txBody>
          <a:bodyPr>
            <a:normAutofit/>
          </a:bodyPr>
          <a:lstStyle/>
          <a:p>
            <a:r>
              <a:rPr lang="en-US" sz="2000" dirty="0"/>
              <a:t>Consumption needs are rising faster than labor force as the population ages.</a:t>
            </a:r>
          </a:p>
          <a:p>
            <a:r>
              <a:rPr lang="en-US" sz="2000" dirty="0"/>
              <a:t>Other things equal, </a:t>
            </a:r>
            <a:r>
              <a:rPr lang="en-US" sz="2000" b="1" dirty="0"/>
              <a:t>age adjusted consumption will rise .25% slower than per capita income. </a:t>
            </a:r>
          </a:p>
          <a:p>
            <a:r>
              <a:rPr lang="en-US" sz="2000" dirty="0"/>
              <a:t>This is the aging impact that draws most concern.</a:t>
            </a:r>
          </a:p>
        </p:txBody>
      </p:sp>
      <p:sp>
        <p:nvSpPr>
          <p:cNvPr id="4" name="Footer Placeholder 3">
            <a:extLst>
              <a:ext uri="{FF2B5EF4-FFF2-40B4-BE49-F238E27FC236}">
                <a16:creationId xmlns:a16="http://schemas.microsoft.com/office/drawing/2014/main" id="{2A5DF225-5D0C-4E49-A7D7-883044332F49}"/>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8142C919-9973-4FBE-A00E-A27C790DB0B2}"/>
              </a:ext>
            </a:extLst>
          </p:cNvPr>
          <p:cNvSpPr>
            <a:spLocks noGrp="1"/>
          </p:cNvSpPr>
          <p:nvPr>
            <p:ph type="sldNum" sz="quarter" idx="12"/>
          </p:nvPr>
        </p:nvSpPr>
        <p:spPr/>
        <p:txBody>
          <a:bodyPr/>
          <a:lstStyle/>
          <a:p>
            <a:fld id="{8601CFF7-9DD1-4C47-9EAB-3E0077C363CE}" type="slidenum">
              <a:rPr lang="en-US" smtClean="0"/>
              <a:t>46</a:t>
            </a:fld>
            <a:endParaRPr lang="en-US"/>
          </a:p>
        </p:txBody>
      </p:sp>
      <p:cxnSp>
        <p:nvCxnSpPr>
          <p:cNvPr id="3" name="Straight Connector 2">
            <a:extLst>
              <a:ext uri="{FF2B5EF4-FFF2-40B4-BE49-F238E27FC236}">
                <a16:creationId xmlns:a16="http://schemas.microsoft.com/office/drawing/2014/main" id="{37F4B46E-7893-44D8-9AEE-92DEF2FC5583}"/>
              </a:ext>
            </a:extLst>
          </p:cNvPr>
          <p:cNvCxnSpPr/>
          <p:nvPr/>
        </p:nvCxnSpPr>
        <p:spPr>
          <a:xfrm>
            <a:off x="8153400" y="1874520"/>
            <a:ext cx="0" cy="36576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9BE24F6-9281-49E3-A710-D7F77F8DB4CE}"/>
              </a:ext>
            </a:extLst>
          </p:cNvPr>
          <p:cNvCxnSpPr/>
          <p:nvPr/>
        </p:nvCxnSpPr>
        <p:spPr>
          <a:xfrm>
            <a:off x="9443720" y="1874520"/>
            <a:ext cx="0" cy="36576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B16F029-9606-4581-824C-ABEB5106B29A}"/>
              </a:ext>
            </a:extLst>
          </p:cNvPr>
          <p:cNvSpPr txBox="1"/>
          <p:nvPr/>
        </p:nvSpPr>
        <p:spPr>
          <a:xfrm>
            <a:off x="8153399" y="3525520"/>
            <a:ext cx="1366519" cy="646331"/>
          </a:xfrm>
          <a:prstGeom prst="rect">
            <a:avLst/>
          </a:prstGeom>
          <a:noFill/>
        </p:spPr>
        <p:txBody>
          <a:bodyPr wrap="square" rtlCol="0">
            <a:spAutoFit/>
          </a:bodyPr>
          <a:lstStyle/>
          <a:p>
            <a:r>
              <a:rPr lang="en-US" dirty="0"/>
              <a:t>Av decline is .25%/</a:t>
            </a:r>
            <a:r>
              <a:rPr lang="en-US" dirty="0" err="1"/>
              <a:t>yr</a:t>
            </a:r>
            <a:endParaRPr lang="en-US" dirty="0"/>
          </a:p>
        </p:txBody>
      </p:sp>
      <p:sp>
        <p:nvSpPr>
          <p:cNvPr id="11" name="TextBox 10">
            <a:extLst>
              <a:ext uri="{FF2B5EF4-FFF2-40B4-BE49-F238E27FC236}">
                <a16:creationId xmlns:a16="http://schemas.microsoft.com/office/drawing/2014/main" id="{D1689EBD-D923-4225-99D5-A28AF42A3E38}"/>
              </a:ext>
            </a:extLst>
          </p:cNvPr>
          <p:cNvSpPr txBox="1"/>
          <p:nvPr/>
        </p:nvSpPr>
        <p:spPr>
          <a:xfrm>
            <a:off x="7532053" y="1707555"/>
            <a:ext cx="741666" cy="369332"/>
          </a:xfrm>
          <a:prstGeom prst="rect">
            <a:avLst/>
          </a:prstGeom>
          <a:noFill/>
        </p:spPr>
        <p:txBody>
          <a:bodyPr wrap="square" rtlCol="0">
            <a:spAutoFit/>
          </a:bodyPr>
          <a:lstStyle/>
          <a:p>
            <a:r>
              <a:rPr lang="en-US" dirty="0"/>
              <a:t>2019</a:t>
            </a:r>
          </a:p>
        </p:txBody>
      </p:sp>
      <p:sp>
        <p:nvSpPr>
          <p:cNvPr id="12" name="TextBox 11">
            <a:extLst>
              <a:ext uri="{FF2B5EF4-FFF2-40B4-BE49-F238E27FC236}">
                <a16:creationId xmlns:a16="http://schemas.microsoft.com/office/drawing/2014/main" id="{89D22B76-6B26-41AD-BB76-29E7C45359A2}"/>
              </a:ext>
            </a:extLst>
          </p:cNvPr>
          <p:cNvSpPr txBox="1"/>
          <p:nvPr/>
        </p:nvSpPr>
        <p:spPr>
          <a:xfrm>
            <a:off x="9443720" y="1702475"/>
            <a:ext cx="721362" cy="369332"/>
          </a:xfrm>
          <a:prstGeom prst="rect">
            <a:avLst/>
          </a:prstGeom>
          <a:noFill/>
        </p:spPr>
        <p:txBody>
          <a:bodyPr wrap="square" rtlCol="0">
            <a:spAutoFit/>
          </a:bodyPr>
          <a:lstStyle/>
          <a:p>
            <a:r>
              <a:rPr lang="en-US" dirty="0"/>
              <a:t>2060</a:t>
            </a:r>
          </a:p>
        </p:txBody>
      </p:sp>
    </p:spTree>
    <p:extLst>
      <p:ext uri="{BB962C8B-B14F-4D97-AF65-F5344CB8AC3E}">
        <p14:creationId xmlns:p14="http://schemas.microsoft.com/office/powerpoint/2010/main" val="3243329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BA5E-D409-4CFA-B879-EE10D8A3AF76}"/>
              </a:ext>
            </a:extLst>
          </p:cNvPr>
          <p:cNvSpPr>
            <a:spLocks noGrp="1"/>
          </p:cNvSpPr>
          <p:nvPr>
            <p:ph type="title"/>
          </p:nvPr>
        </p:nvSpPr>
        <p:spPr>
          <a:xfrm>
            <a:off x="838200" y="365125"/>
            <a:ext cx="10515600" cy="2110446"/>
          </a:xfrm>
        </p:spPr>
        <p:txBody>
          <a:bodyPr>
            <a:normAutofit/>
          </a:bodyPr>
          <a:lstStyle/>
          <a:p>
            <a:r>
              <a:rPr lang="en-US" dirty="0"/>
              <a:t>Even if per capita income stays the same (National Cons/Pop), consumption by age will have to decline </a:t>
            </a:r>
          </a:p>
        </p:txBody>
      </p:sp>
      <p:sp>
        <p:nvSpPr>
          <p:cNvPr id="3" name="Content Placeholder 2">
            <a:extLst>
              <a:ext uri="{FF2B5EF4-FFF2-40B4-BE49-F238E27FC236}">
                <a16:creationId xmlns:a16="http://schemas.microsoft.com/office/drawing/2014/main" id="{8CF53449-47CC-4DAD-9317-517CD7E11DBF}"/>
              </a:ext>
            </a:extLst>
          </p:cNvPr>
          <p:cNvSpPr>
            <a:spLocks noGrp="1"/>
          </p:cNvSpPr>
          <p:nvPr>
            <p:ph idx="1"/>
          </p:nvPr>
        </p:nvSpPr>
        <p:spPr>
          <a:xfrm>
            <a:off x="838200" y="2966224"/>
            <a:ext cx="10515600" cy="3390126"/>
          </a:xfrm>
        </p:spPr>
        <p:txBody>
          <a:bodyPr/>
          <a:lstStyle/>
          <a:p>
            <a:r>
              <a:rPr lang="en-US" dirty="0"/>
              <a:t>Older people consume more than younger people, so even if per capita income stays the same, population aging will mean that all ages will need to consume somewhat less.</a:t>
            </a:r>
          </a:p>
          <a:p>
            <a:r>
              <a:rPr lang="en-US" dirty="0"/>
              <a:t>This is what falling support ratio tells us. </a:t>
            </a:r>
          </a:p>
          <a:p>
            <a:r>
              <a:rPr lang="en-US" dirty="0"/>
              <a:t>If we combine the falling support ratio with rising capital intensity, we find a small negative effect of </a:t>
            </a:r>
            <a:r>
              <a:rPr lang="en-US" dirty="0" err="1"/>
              <a:t>demog</a:t>
            </a:r>
            <a:r>
              <a:rPr lang="en-US" dirty="0"/>
              <a:t> change on consumption, of .1 to .2 %/yr. Very little. </a:t>
            </a:r>
          </a:p>
        </p:txBody>
      </p:sp>
      <p:sp>
        <p:nvSpPr>
          <p:cNvPr id="4" name="Footer Placeholder 3">
            <a:extLst>
              <a:ext uri="{FF2B5EF4-FFF2-40B4-BE49-F238E27FC236}">
                <a16:creationId xmlns:a16="http://schemas.microsoft.com/office/drawing/2014/main" id="{0F4C606D-D1BF-4AE1-95B4-3785F04B3326}"/>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A3DA09AF-95E4-4433-BACD-A9830611A927}"/>
              </a:ext>
            </a:extLst>
          </p:cNvPr>
          <p:cNvSpPr>
            <a:spLocks noGrp="1"/>
          </p:cNvSpPr>
          <p:nvPr>
            <p:ph type="sldNum" sz="quarter" idx="12"/>
          </p:nvPr>
        </p:nvSpPr>
        <p:spPr/>
        <p:txBody>
          <a:bodyPr/>
          <a:lstStyle/>
          <a:p>
            <a:fld id="{8601CFF7-9DD1-4C47-9EAB-3E0077C363CE}" type="slidenum">
              <a:rPr lang="en-US" smtClean="0"/>
              <a:t>47</a:t>
            </a:fld>
            <a:endParaRPr lang="en-US"/>
          </a:p>
        </p:txBody>
      </p:sp>
    </p:spTree>
    <p:extLst>
      <p:ext uri="{BB962C8B-B14F-4D97-AF65-F5344CB8AC3E}">
        <p14:creationId xmlns:p14="http://schemas.microsoft.com/office/powerpoint/2010/main" val="33395115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A5F1-4549-4525-B091-7A2828FDB068}"/>
              </a:ext>
            </a:extLst>
          </p:cNvPr>
          <p:cNvSpPr>
            <a:spLocks noGrp="1"/>
          </p:cNvSpPr>
          <p:nvPr>
            <p:ph type="title"/>
          </p:nvPr>
        </p:nvSpPr>
        <p:spPr>
          <a:xfrm>
            <a:off x="934720" y="457200"/>
            <a:ext cx="3837305" cy="1981200"/>
          </a:xfrm>
        </p:spPr>
        <p:txBody>
          <a:bodyPr>
            <a:normAutofit fontScale="90000"/>
          </a:bodyPr>
          <a:lstStyle/>
          <a:p>
            <a:r>
              <a:rPr lang="en-US" dirty="0"/>
              <a:t>A different approach also finds no relation of pop aging to growth rate of GDP per capita</a:t>
            </a:r>
          </a:p>
        </p:txBody>
      </p:sp>
      <p:sp>
        <p:nvSpPr>
          <p:cNvPr id="4" name="Text Placeholder 3">
            <a:extLst>
              <a:ext uri="{FF2B5EF4-FFF2-40B4-BE49-F238E27FC236}">
                <a16:creationId xmlns:a16="http://schemas.microsoft.com/office/drawing/2014/main" id="{2915D232-24D9-4348-8091-227D1A4E7F34}"/>
              </a:ext>
            </a:extLst>
          </p:cNvPr>
          <p:cNvSpPr>
            <a:spLocks noGrp="1"/>
          </p:cNvSpPr>
          <p:nvPr>
            <p:ph type="body" sz="half" idx="2"/>
          </p:nvPr>
        </p:nvSpPr>
        <p:spPr>
          <a:xfrm>
            <a:off x="839788" y="3291840"/>
            <a:ext cx="3932237" cy="2577148"/>
          </a:xfrm>
        </p:spPr>
        <p:txBody>
          <a:bodyPr/>
          <a:lstStyle/>
          <a:p>
            <a:endParaRPr lang="en-US" dirty="0"/>
          </a:p>
        </p:txBody>
      </p:sp>
      <p:sp>
        <p:nvSpPr>
          <p:cNvPr id="5" name="Footer Placeholder 4">
            <a:extLst>
              <a:ext uri="{FF2B5EF4-FFF2-40B4-BE49-F238E27FC236}">
                <a16:creationId xmlns:a16="http://schemas.microsoft.com/office/drawing/2014/main" id="{2AC5D2D2-3E39-4291-B094-192A78296F20}"/>
              </a:ext>
            </a:extLst>
          </p:cNvPr>
          <p:cNvSpPr>
            <a:spLocks noGrp="1"/>
          </p:cNvSpPr>
          <p:nvPr>
            <p:ph type="ftr" sz="quarter" idx="11"/>
          </p:nvPr>
        </p:nvSpPr>
        <p:spPr/>
        <p:txBody>
          <a:bodyPr/>
          <a:lstStyle/>
          <a:p>
            <a:r>
              <a:rPr lang="en-US"/>
              <a:t>Ronald Lee, UC Berkeley, November 13, 2021</a:t>
            </a:r>
          </a:p>
        </p:txBody>
      </p:sp>
      <p:sp>
        <p:nvSpPr>
          <p:cNvPr id="6" name="Slide Number Placeholder 5">
            <a:extLst>
              <a:ext uri="{FF2B5EF4-FFF2-40B4-BE49-F238E27FC236}">
                <a16:creationId xmlns:a16="http://schemas.microsoft.com/office/drawing/2014/main" id="{DE48D000-8604-4DF1-AE2A-17FE5E6A5B0E}"/>
              </a:ext>
            </a:extLst>
          </p:cNvPr>
          <p:cNvSpPr>
            <a:spLocks noGrp="1"/>
          </p:cNvSpPr>
          <p:nvPr>
            <p:ph type="sldNum" sz="quarter" idx="12"/>
          </p:nvPr>
        </p:nvSpPr>
        <p:spPr/>
        <p:txBody>
          <a:bodyPr/>
          <a:lstStyle/>
          <a:p>
            <a:fld id="{8601CFF7-9DD1-4C47-9EAB-3E0077C363CE}" type="slidenum">
              <a:rPr lang="en-US" smtClean="0"/>
              <a:t>48</a:t>
            </a:fld>
            <a:endParaRPr lang="en-US"/>
          </a:p>
        </p:txBody>
      </p:sp>
      <p:pic>
        <p:nvPicPr>
          <p:cNvPr id="11" name="Picture Placeholder 10">
            <a:extLst>
              <a:ext uri="{FF2B5EF4-FFF2-40B4-BE49-F238E27FC236}">
                <a16:creationId xmlns:a16="http://schemas.microsoft.com/office/drawing/2014/main" id="{9FCBC935-1728-4B47-9D65-38C24E72588A}"/>
              </a:ext>
            </a:extLst>
          </p:cNvPr>
          <p:cNvPicPr>
            <a:picLocks noGrp="1" noChangeAspect="1"/>
          </p:cNvPicPr>
          <p:nvPr>
            <p:ph type="pic" idx="1"/>
          </p:nvPr>
        </p:nvPicPr>
        <p:blipFill>
          <a:blip r:embed="rId2"/>
          <a:srcRect t="3251" b="3251"/>
          <a:stretch>
            <a:fillRect/>
          </a:stretch>
        </p:blipFill>
        <p:spPr>
          <a:xfrm>
            <a:off x="5180012" y="457200"/>
            <a:ext cx="6172200" cy="4873625"/>
          </a:xfrm>
          <a:prstGeom prst="rect">
            <a:avLst/>
          </a:prstGeom>
        </p:spPr>
      </p:pic>
      <p:sp>
        <p:nvSpPr>
          <p:cNvPr id="12" name="TextBox 11">
            <a:extLst>
              <a:ext uri="{FF2B5EF4-FFF2-40B4-BE49-F238E27FC236}">
                <a16:creationId xmlns:a16="http://schemas.microsoft.com/office/drawing/2014/main" id="{9637FFCC-4627-4518-9D8B-060DD48B9E4D}"/>
              </a:ext>
            </a:extLst>
          </p:cNvPr>
          <p:cNvSpPr txBox="1"/>
          <p:nvPr/>
        </p:nvSpPr>
        <p:spPr>
          <a:xfrm>
            <a:off x="5151120" y="5628640"/>
            <a:ext cx="6201092" cy="646331"/>
          </a:xfrm>
          <a:prstGeom prst="rect">
            <a:avLst/>
          </a:prstGeom>
          <a:noFill/>
        </p:spPr>
        <p:txBody>
          <a:bodyPr wrap="square" rtlCol="0">
            <a:spAutoFit/>
          </a:bodyPr>
          <a:lstStyle/>
          <a:p>
            <a:r>
              <a:rPr lang="en-US" dirty="0"/>
              <a:t>Source: Acemoglu &amp; Restrepo, </a:t>
            </a:r>
            <a:r>
              <a:rPr lang="en-US" i="1" dirty="0"/>
              <a:t>American Economic Review: Papers &amp; Proceedings 2017, 107(5): 174–179.</a:t>
            </a:r>
            <a:r>
              <a:rPr lang="en-US" dirty="0"/>
              <a:t> </a:t>
            </a:r>
          </a:p>
        </p:txBody>
      </p:sp>
    </p:spTree>
    <p:extLst>
      <p:ext uri="{BB962C8B-B14F-4D97-AF65-F5344CB8AC3E}">
        <p14:creationId xmlns:p14="http://schemas.microsoft.com/office/powerpoint/2010/main" val="549482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E3E0-CE82-4FC4-9ECE-62B446DB24E9}"/>
              </a:ext>
            </a:extLst>
          </p:cNvPr>
          <p:cNvSpPr>
            <a:spLocks noGrp="1"/>
          </p:cNvSpPr>
          <p:nvPr>
            <p:ph type="title"/>
          </p:nvPr>
        </p:nvSpPr>
        <p:spPr/>
        <p:txBody>
          <a:bodyPr/>
          <a:lstStyle/>
          <a:p>
            <a:r>
              <a:rPr lang="en-US"/>
              <a:t>7. Basic </a:t>
            </a:r>
            <a:r>
              <a:rPr lang="en-US" dirty="0"/>
              <a:t>message for US</a:t>
            </a:r>
          </a:p>
        </p:txBody>
      </p:sp>
      <p:sp>
        <p:nvSpPr>
          <p:cNvPr id="3" name="Content Placeholder 2">
            <a:extLst>
              <a:ext uri="{FF2B5EF4-FFF2-40B4-BE49-F238E27FC236}">
                <a16:creationId xmlns:a16="http://schemas.microsoft.com/office/drawing/2014/main" id="{1962C4CA-DD71-46FD-A937-348AF4568096}"/>
              </a:ext>
            </a:extLst>
          </p:cNvPr>
          <p:cNvSpPr>
            <a:spLocks noGrp="1"/>
          </p:cNvSpPr>
          <p:nvPr>
            <p:ph idx="1"/>
          </p:nvPr>
        </p:nvSpPr>
        <p:spPr/>
        <p:txBody>
          <a:bodyPr/>
          <a:lstStyle/>
          <a:p>
            <a:r>
              <a:rPr lang="en-US" dirty="0"/>
              <a:t>Population aging is coming fast, here and abroad.</a:t>
            </a:r>
          </a:p>
          <a:p>
            <a:r>
              <a:rPr lang="en-US" dirty="0"/>
              <a:t>Little effect on per capita income, most likely.</a:t>
            </a:r>
          </a:p>
          <a:p>
            <a:r>
              <a:rPr lang="en-US" dirty="0"/>
              <a:t>GDP growth will slow  in line with slowing labor force growth</a:t>
            </a:r>
          </a:p>
          <a:p>
            <a:r>
              <a:rPr lang="en-US" dirty="0"/>
              <a:t>Assets will grow relative to GDP; wages will rise relative to interest rates and profits.</a:t>
            </a:r>
          </a:p>
          <a:p>
            <a:r>
              <a:rPr lang="en-US" dirty="0"/>
              <a:t>Rising wages and falling profit rates may reduce inequality. </a:t>
            </a:r>
          </a:p>
          <a:p>
            <a:r>
              <a:rPr lang="en-US" dirty="0"/>
              <a:t>Biggest problems will be fiscal pressures on public programs for the elderly, particularly health care. </a:t>
            </a:r>
          </a:p>
        </p:txBody>
      </p:sp>
      <p:sp>
        <p:nvSpPr>
          <p:cNvPr id="4" name="Footer Placeholder 3">
            <a:extLst>
              <a:ext uri="{FF2B5EF4-FFF2-40B4-BE49-F238E27FC236}">
                <a16:creationId xmlns:a16="http://schemas.microsoft.com/office/drawing/2014/main" id="{B1B28BEE-88F4-4E2E-A28A-A2265332FE02}"/>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F05EA752-DEED-4607-97EE-1B306BE751F3}"/>
              </a:ext>
            </a:extLst>
          </p:cNvPr>
          <p:cNvSpPr>
            <a:spLocks noGrp="1"/>
          </p:cNvSpPr>
          <p:nvPr>
            <p:ph type="sldNum" sz="quarter" idx="12"/>
          </p:nvPr>
        </p:nvSpPr>
        <p:spPr/>
        <p:txBody>
          <a:bodyPr/>
          <a:lstStyle/>
          <a:p>
            <a:fld id="{8601CFF7-9DD1-4C47-9EAB-3E0077C363CE}" type="slidenum">
              <a:rPr lang="en-US" smtClean="0"/>
              <a:t>49</a:t>
            </a:fld>
            <a:endParaRPr lang="en-US"/>
          </a:p>
        </p:txBody>
      </p:sp>
    </p:spTree>
    <p:extLst>
      <p:ext uri="{BB962C8B-B14F-4D97-AF65-F5344CB8AC3E}">
        <p14:creationId xmlns:p14="http://schemas.microsoft.com/office/powerpoint/2010/main" val="512865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1473-D7EB-4ACC-846F-3A2FA539596D}"/>
              </a:ext>
            </a:extLst>
          </p:cNvPr>
          <p:cNvSpPr>
            <a:spLocks noGrp="1"/>
          </p:cNvSpPr>
          <p:nvPr>
            <p:ph type="title"/>
          </p:nvPr>
        </p:nvSpPr>
        <p:spPr/>
        <p:txBody>
          <a:bodyPr/>
          <a:lstStyle/>
          <a:p>
            <a:r>
              <a:rPr lang="en-US" dirty="0">
                <a:solidFill>
                  <a:schemeClr val="bg1"/>
                </a:solidFill>
                <a:highlight>
                  <a:srgbClr val="0000FF"/>
                </a:highlight>
              </a:rPr>
              <a:t>Population change and the economy in the US (first part of talk)</a:t>
            </a:r>
          </a:p>
        </p:txBody>
      </p:sp>
      <p:sp>
        <p:nvSpPr>
          <p:cNvPr id="3" name="Content Placeholder 2">
            <a:extLst>
              <a:ext uri="{FF2B5EF4-FFF2-40B4-BE49-F238E27FC236}">
                <a16:creationId xmlns:a16="http://schemas.microsoft.com/office/drawing/2014/main" id="{3FA521C3-2DDE-4974-9CDE-D3A5167F8697}"/>
              </a:ext>
            </a:extLst>
          </p:cNvPr>
          <p:cNvSpPr>
            <a:spLocks noGrp="1"/>
          </p:cNvSpPr>
          <p:nvPr>
            <p:ph idx="1"/>
          </p:nvPr>
        </p:nvSpPr>
        <p:spPr/>
        <p:txBody>
          <a:bodyPr/>
          <a:lstStyle/>
          <a:p>
            <a:r>
              <a:rPr lang="en-US" dirty="0"/>
              <a:t>After years of stable demographic trends in US, there have recently </a:t>
            </a:r>
            <a:r>
              <a:rPr lang="en-US"/>
              <a:t>been surprises</a:t>
            </a:r>
            <a:r>
              <a:rPr lang="en-US" dirty="0"/>
              <a:t>. </a:t>
            </a:r>
          </a:p>
          <a:p>
            <a:r>
              <a:rPr lang="en-US" dirty="0"/>
              <a:t>But population aging is not a surprise, it is coming for sure, on schedule. </a:t>
            </a:r>
          </a:p>
          <a:p>
            <a:r>
              <a:rPr lang="en-US" dirty="0"/>
              <a:t>What will it mean for the economy?</a:t>
            </a:r>
          </a:p>
        </p:txBody>
      </p:sp>
      <p:sp>
        <p:nvSpPr>
          <p:cNvPr id="4" name="Footer Placeholder 3">
            <a:extLst>
              <a:ext uri="{FF2B5EF4-FFF2-40B4-BE49-F238E27FC236}">
                <a16:creationId xmlns:a16="http://schemas.microsoft.com/office/drawing/2014/main" id="{CFA4FC11-D9B1-46D2-BEC8-942EB3AE0E06}"/>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0A3B26FE-FF1D-40D1-A614-CBA59E386B8B}"/>
              </a:ext>
            </a:extLst>
          </p:cNvPr>
          <p:cNvSpPr>
            <a:spLocks noGrp="1"/>
          </p:cNvSpPr>
          <p:nvPr>
            <p:ph type="sldNum" sz="quarter" idx="12"/>
          </p:nvPr>
        </p:nvSpPr>
        <p:spPr/>
        <p:txBody>
          <a:bodyPr/>
          <a:lstStyle/>
          <a:p>
            <a:fld id="{8601CFF7-9DD1-4C47-9EAB-3E0077C363CE}" type="slidenum">
              <a:rPr lang="en-US" smtClean="0"/>
              <a:t>5</a:t>
            </a:fld>
            <a:endParaRPr lang="en-US"/>
          </a:p>
        </p:txBody>
      </p:sp>
    </p:spTree>
    <p:extLst>
      <p:ext uri="{BB962C8B-B14F-4D97-AF65-F5344CB8AC3E}">
        <p14:creationId xmlns:p14="http://schemas.microsoft.com/office/powerpoint/2010/main" val="35561986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29EA2-9B19-46C6-9D0D-1527B90C2B2A}"/>
              </a:ext>
            </a:extLst>
          </p:cNvPr>
          <p:cNvSpPr>
            <a:spLocks noGrp="1"/>
          </p:cNvSpPr>
          <p:nvPr>
            <p:ph type="title"/>
          </p:nvPr>
        </p:nvSpPr>
        <p:spPr>
          <a:xfrm>
            <a:off x="838200" y="365125"/>
            <a:ext cx="10515600" cy="2244260"/>
          </a:xfrm>
        </p:spPr>
        <p:txBody>
          <a:bodyPr>
            <a:normAutofit/>
          </a:bodyPr>
          <a:lstStyle/>
          <a:p>
            <a:r>
              <a:rPr lang="en-US" dirty="0">
                <a:solidFill>
                  <a:schemeClr val="bg1"/>
                </a:solidFill>
                <a:highlight>
                  <a:srgbClr val="0000FF"/>
                </a:highlight>
              </a:rPr>
              <a:t>Now turn to the global economy and the forces of demographic change (second part of talk)</a:t>
            </a:r>
          </a:p>
        </p:txBody>
      </p:sp>
      <p:sp>
        <p:nvSpPr>
          <p:cNvPr id="3" name="Content Placeholder 2">
            <a:extLst>
              <a:ext uri="{FF2B5EF4-FFF2-40B4-BE49-F238E27FC236}">
                <a16:creationId xmlns:a16="http://schemas.microsoft.com/office/drawing/2014/main" id="{324E791B-AB21-4F00-939B-A7304B8CD4AE}"/>
              </a:ext>
            </a:extLst>
          </p:cNvPr>
          <p:cNvSpPr>
            <a:spLocks noGrp="1"/>
          </p:cNvSpPr>
          <p:nvPr>
            <p:ph idx="1"/>
          </p:nvPr>
        </p:nvSpPr>
        <p:spPr>
          <a:xfrm>
            <a:off x="838200" y="3932701"/>
            <a:ext cx="10413380" cy="2244261"/>
          </a:xfrm>
        </p:spPr>
        <p:txBody>
          <a:bodyPr/>
          <a:lstStyle/>
          <a:p>
            <a:endParaRPr lang="en-US" dirty="0"/>
          </a:p>
        </p:txBody>
      </p:sp>
      <p:sp>
        <p:nvSpPr>
          <p:cNvPr id="4" name="Footer Placeholder 3">
            <a:extLst>
              <a:ext uri="{FF2B5EF4-FFF2-40B4-BE49-F238E27FC236}">
                <a16:creationId xmlns:a16="http://schemas.microsoft.com/office/drawing/2014/main" id="{B059040B-7CDD-495B-912B-9C50A9721C6A}"/>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72FF3CC3-5F0D-4C22-A25A-E2FF3D9B8043}"/>
              </a:ext>
            </a:extLst>
          </p:cNvPr>
          <p:cNvSpPr>
            <a:spLocks noGrp="1"/>
          </p:cNvSpPr>
          <p:nvPr>
            <p:ph type="sldNum" sz="quarter" idx="12"/>
          </p:nvPr>
        </p:nvSpPr>
        <p:spPr/>
        <p:txBody>
          <a:bodyPr/>
          <a:lstStyle/>
          <a:p>
            <a:fld id="{8601CFF7-9DD1-4C47-9EAB-3E0077C363CE}" type="slidenum">
              <a:rPr lang="en-US" smtClean="0"/>
              <a:t>50</a:t>
            </a:fld>
            <a:endParaRPr lang="en-US"/>
          </a:p>
        </p:txBody>
      </p:sp>
    </p:spTree>
    <p:extLst>
      <p:ext uri="{BB962C8B-B14F-4D97-AF65-F5344CB8AC3E}">
        <p14:creationId xmlns:p14="http://schemas.microsoft.com/office/powerpoint/2010/main" val="16889547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5758-CDBF-49FF-AEB0-6E1A0A362FC2}"/>
              </a:ext>
            </a:extLst>
          </p:cNvPr>
          <p:cNvSpPr>
            <a:spLocks noGrp="1"/>
          </p:cNvSpPr>
          <p:nvPr>
            <p:ph type="title"/>
          </p:nvPr>
        </p:nvSpPr>
        <p:spPr/>
        <p:txBody>
          <a:bodyPr/>
          <a:lstStyle/>
          <a:p>
            <a:r>
              <a:rPr lang="en-US" dirty="0"/>
              <a:t>1. Demographic transition – populations move from high fertility and mortality to low    </a:t>
            </a:r>
          </a:p>
        </p:txBody>
      </p:sp>
      <p:sp>
        <p:nvSpPr>
          <p:cNvPr id="3" name="Content Placeholder 2">
            <a:extLst>
              <a:ext uri="{FF2B5EF4-FFF2-40B4-BE49-F238E27FC236}">
                <a16:creationId xmlns:a16="http://schemas.microsoft.com/office/drawing/2014/main" id="{3FD93294-30D4-4BEC-91B7-B3C3064E178D}"/>
              </a:ext>
            </a:extLst>
          </p:cNvPr>
          <p:cNvSpPr>
            <a:spLocks noGrp="1"/>
          </p:cNvSpPr>
          <p:nvPr>
            <p:ph idx="1"/>
          </p:nvPr>
        </p:nvSpPr>
        <p:spPr/>
        <p:txBody>
          <a:bodyPr/>
          <a:lstStyle/>
          <a:p>
            <a:r>
              <a:rPr lang="en-US" dirty="0"/>
              <a:t>In middle, support ratio rises as shrinking share of dependent children leads to rising per capita income, “demographic dividend”.</a:t>
            </a:r>
          </a:p>
          <a:p>
            <a:r>
              <a:rPr lang="en-US" dirty="0"/>
              <a:t>Later, support ratio begins to fall as rising share of dependent elderly leads to falling per capita income, “population aging”.</a:t>
            </a:r>
          </a:p>
          <a:p>
            <a:r>
              <a:rPr lang="en-US" dirty="0"/>
              <a:t>Different countries started the transition at different times.</a:t>
            </a:r>
          </a:p>
        </p:txBody>
      </p:sp>
      <p:sp>
        <p:nvSpPr>
          <p:cNvPr id="4" name="Footer Placeholder 3">
            <a:extLst>
              <a:ext uri="{FF2B5EF4-FFF2-40B4-BE49-F238E27FC236}">
                <a16:creationId xmlns:a16="http://schemas.microsoft.com/office/drawing/2014/main" id="{34C6125D-6DF7-4150-A47D-DC73E9AB97EE}"/>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989CE9C0-E7CD-41E6-A116-D18324A396B1}"/>
              </a:ext>
            </a:extLst>
          </p:cNvPr>
          <p:cNvSpPr>
            <a:spLocks noGrp="1"/>
          </p:cNvSpPr>
          <p:nvPr>
            <p:ph type="sldNum" sz="quarter" idx="12"/>
          </p:nvPr>
        </p:nvSpPr>
        <p:spPr/>
        <p:txBody>
          <a:bodyPr/>
          <a:lstStyle/>
          <a:p>
            <a:fld id="{8601CFF7-9DD1-4C47-9EAB-3E0077C363CE}" type="slidenum">
              <a:rPr lang="en-US" smtClean="0"/>
              <a:t>51</a:t>
            </a:fld>
            <a:endParaRPr lang="en-US"/>
          </a:p>
        </p:txBody>
      </p:sp>
    </p:spTree>
    <p:extLst>
      <p:ext uri="{BB962C8B-B14F-4D97-AF65-F5344CB8AC3E}">
        <p14:creationId xmlns:p14="http://schemas.microsoft.com/office/powerpoint/2010/main" val="2562160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CC2C2BF-7811-4F96-BAC5-EBCE88FEAA1F}"/>
              </a:ext>
            </a:extLst>
          </p:cNvPr>
          <p:cNvSpPr>
            <a:spLocks noGrp="1"/>
          </p:cNvSpPr>
          <p:nvPr>
            <p:ph type="body" sz="half" idx="2"/>
          </p:nvPr>
        </p:nvSpPr>
        <p:spPr>
          <a:xfrm>
            <a:off x="721360" y="1168400"/>
            <a:ext cx="3308638" cy="4064000"/>
          </a:xfrm>
        </p:spPr>
        <p:txBody>
          <a:bodyPr>
            <a:noAutofit/>
          </a:bodyPr>
          <a:lstStyle/>
          <a:p>
            <a:r>
              <a:rPr lang="en-US" sz="2400" dirty="0"/>
              <a:t>Shape of demographic transition is standard.</a:t>
            </a:r>
          </a:p>
          <a:p>
            <a:r>
              <a:rPr lang="en-US" sz="2400" dirty="0"/>
              <a:t>Details differ across countries because of:</a:t>
            </a:r>
          </a:p>
          <a:p>
            <a:r>
              <a:rPr lang="en-US" sz="2400" dirty="0"/>
              <a:t>*When they start process.</a:t>
            </a:r>
          </a:p>
          <a:p>
            <a:r>
              <a:rPr lang="en-US" sz="2400" dirty="0"/>
              <a:t>*Speed and depth of fertility decline</a:t>
            </a:r>
          </a:p>
          <a:p>
            <a:r>
              <a:rPr lang="en-US" sz="2400" dirty="0"/>
              <a:t>*Baby booms and busts superimposed. </a:t>
            </a:r>
          </a:p>
        </p:txBody>
      </p:sp>
      <p:sp>
        <p:nvSpPr>
          <p:cNvPr id="3" name="Footer Placeholder 2"/>
          <p:cNvSpPr>
            <a:spLocks noGrp="1"/>
          </p:cNvSpPr>
          <p:nvPr>
            <p:ph type="ftr" sz="quarter" idx="11"/>
          </p:nvPr>
        </p:nvSpPr>
        <p:spPr/>
        <p:txBody>
          <a:bodyPr/>
          <a:lstStyle/>
          <a:p>
            <a:r>
              <a:rPr lang="en-US"/>
              <a:t>Ron Lee, UC Berkeley, April 2021</a:t>
            </a:r>
          </a:p>
        </p:txBody>
      </p:sp>
      <p:sp>
        <p:nvSpPr>
          <p:cNvPr id="4" name="Slide Number Placeholder 3"/>
          <p:cNvSpPr>
            <a:spLocks noGrp="1"/>
          </p:cNvSpPr>
          <p:nvPr>
            <p:ph type="sldNum" sz="quarter" idx="12"/>
          </p:nvPr>
        </p:nvSpPr>
        <p:spPr/>
        <p:txBody>
          <a:bodyPr/>
          <a:lstStyle/>
          <a:p>
            <a:fld id="{A31390CE-9936-48AD-9998-32B0D193AD39}" type="slidenum">
              <a:rPr lang="en-US" smtClean="0"/>
              <a:t>52</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266" y="1348435"/>
            <a:ext cx="7091240" cy="451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038600" y="5704280"/>
            <a:ext cx="7228874" cy="584775"/>
          </a:xfrm>
          <a:prstGeom prst="rect">
            <a:avLst/>
          </a:prstGeom>
          <a:noFill/>
        </p:spPr>
        <p:txBody>
          <a:bodyPr wrap="square" rtlCol="0">
            <a:spAutoFit/>
          </a:bodyPr>
          <a:lstStyle/>
          <a:p>
            <a:r>
              <a:rPr lang="en-US" sz="1600" dirty="0"/>
              <a:t>Based on UN pop data and forecasts, and estimated consumption and labor income age profiles for Costa Rica by Costa Rican country team, led by Luis </a:t>
            </a:r>
            <a:r>
              <a:rPr lang="en-US" sz="1600" dirty="0" err="1"/>
              <a:t>Rosero</a:t>
            </a:r>
            <a:r>
              <a:rPr lang="en-US" sz="1600" dirty="0"/>
              <a:t>-Bixby.</a:t>
            </a:r>
          </a:p>
        </p:txBody>
      </p:sp>
      <p:sp>
        <p:nvSpPr>
          <p:cNvPr id="16" name="TextBox 15">
            <a:extLst>
              <a:ext uri="{FF2B5EF4-FFF2-40B4-BE49-F238E27FC236}">
                <a16:creationId xmlns:a16="http://schemas.microsoft.com/office/drawing/2014/main" id="{18E1D937-1015-4927-AE3C-597CA75356B3}"/>
              </a:ext>
            </a:extLst>
          </p:cNvPr>
          <p:cNvSpPr txBox="1"/>
          <p:nvPr/>
        </p:nvSpPr>
        <p:spPr>
          <a:xfrm>
            <a:off x="8412044" y="2111674"/>
            <a:ext cx="1854517" cy="523220"/>
          </a:xfrm>
          <a:prstGeom prst="rect">
            <a:avLst/>
          </a:prstGeom>
          <a:noFill/>
        </p:spPr>
        <p:txBody>
          <a:bodyPr wrap="square" rtlCol="0">
            <a:spAutoFit/>
          </a:bodyPr>
          <a:lstStyle/>
          <a:p>
            <a:r>
              <a:rPr lang="en-US" sz="2800" dirty="0"/>
              <a:t>China (0)</a:t>
            </a:r>
          </a:p>
        </p:txBody>
      </p:sp>
      <p:sp>
        <p:nvSpPr>
          <p:cNvPr id="18" name="TextBox 17">
            <a:extLst>
              <a:ext uri="{FF2B5EF4-FFF2-40B4-BE49-F238E27FC236}">
                <a16:creationId xmlns:a16="http://schemas.microsoft.com/office/drawing/2014/main" id="{F84E9FD9-89A5-4296-9DB2-872D152E54D0}"/>
              </a:ext>
            </a:extLst>
          </p:cNvPr>
          <p:cNvSpPr txBox="1"/>
          <p:nvPr/>
        </p:nvSpPr>
        <p:spPr>
          <a:xfrm>
            <a:off x="8950723" y="2620147"/>
            <a:ext cx="2631677" cy="523220"/>
          </a:xfrm>
          <a:prstGeom prst="rect">
            <a:avLst/>
          </a:prstGeom>
          <a:noFill/>
        </p:spPr>
        <p:txBody>
          <a:bodyPr wrap="square" rtlCol="0">
            <a:spAutoFit/>
          </a:bodyPr>
          <a:lstStyle/>
          <a:p>
            <a:r>
              <a:rPr lang="en-US" sz="2800" dirty="0"/>
              <a:t>Hi Inc (Aging -)</a:t>
            </a:r>
          </a:p>
        </p:txBody>
      </p:sp>
      <p:cxnSp>
        <p:nvCxnSpPr>
          <p:cNvPr id="19" name="Straight Arrow Connector 18">
            <a:extLst>
              <a:ext uri="{FF2B5EF4-FFF2-40B4-BE49-F238E27FC236}">
                <a16:creationId xmlns:a16="http://schemas.microsoft.com/office/drawing/2014/main" id="{7AF82AC0-F2CB-4105-AD99-DE754A747519}"/>
              </a:ext>
            </a:extLst>
          </p:cNvPr>
          <p:cNvCxnSpPr>
            <a:cxnSpLocks/>
          </p:cNvCxnSpPr>
          <p:nvPr/>
        </p:nvCxnSpPr>
        <p:spPr>
          <a:xfrm flipH="1">
            <a:off x="8768654" y="2552852"/>
            <a:ext cx="284480" cy="2782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C7F6D9D-2505-4AE3-AC04-57A2C41C68B8}"/>
              </a:ext>
            </a:extLst>
          </p:cNvPr>
          <p:cNvCxnSpPr>
            <a:cxnSpLocks/>
          </p:cNvCxnSpPr>
          <p:nvPr/>
        </p:nvCxnSpPr>
        <p:spPr>
          <a:xfrm flipH="1">
            <a:off x="9377680" y="3037880"/>
            <a:ext cx="386081" cy="2878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6629BFA-D977-4EAA-8530-B6CD8FA30126}"/>
              </a:ext>
            </a:extLst>
          </p:cNvPr>
          <p:cNvSpPr txBox="1"/>
          <p:nvPr/>
        </p:nvSpPr>
        <p:spPr>
          <a:xfrm>
            <a:off x="5313680" y="3168955"/>
            <a:ext cx="1558374" cy="523220"/>
          </a:xfrm>
          <a:prstGeom prst="rect">
            <a:avLst/>
          </a:prstGeom>
          <a:noFill/>
        </p:spPr>
        <p:txBody>
          <a:bodyPr wrap="square" rtlCol="0">
            <a:spAutoFit/>
          </a:bodyPr>
          <a:lstStyle/>
          <a:p>
            <a:r>
              <a:rPr lang="en-US" sz="2800" dirty="0"/>
              <a:t>Niger (-) </a:t>
            </a:r>
          </a:p>
        </p:txBody>
      </p:sp>
      <p:sp>
        <p:nvSpPr>
          <p:cNvPr id="29" name="TextBox 28">
            <a:extLst>
              <a:ext uri="{FF2B5EF4-FFF2-40B4-BE49-F238E27FC236}">
                <a16:creationId xmlns:a16="http://schemas.microsoft.com/office/drawing/2014/main" id="{5B22F8CB-53C1-47FB-9E6D-FF8E3246EAD4}"/>
              </a:ext>
            </a:extLst>
          </p:cNvPr>
          <p:cNvSpPr txBox="1"/>
          <p:nvPr/>
        </p:nvSpPr>
        <p:spPr>
          <a:xfrm>
            <a:off x="6074731" y="2218241"/>
            <a:ext cx="2078669" cy="523220"/>
          </a:xfrm>
          <a:prstGeom prst="rect">
            <a:avLst/>
          </a:prstGeom>
          <a:noFill/>
        </p:spPr>
        <p:txBody>
          <a:bodyPr wrap="square" rtlCol="0">
            <a:spAutoFit/>
          </a:bodyPr>
          <a:lstStyle/>
          <a:p>
            <a:r>
              <a:rPr lang="en-US" sz="2800" dirty="0"/>
              <a:t>India (DD +)</a:t>
            </a:r>
          </a:p>
        </p:txBody>
      </p:sp>
      <p:cxnSp>
        <p:nvCxnSpPr>
          <p:cNvPr id="30" name="Straight Arrow Connector 29">
            <a:extLst>
              <a:ext uri="{FF2B5EF4-FFF2-40B4-BE49-F238E27FC236}">
                <a16:creationId xmlns:a16="http://schemas.microsoft.com/office/drawing/2014/main" id="{2DE817F9-3755-4CE7-81DD-EAFAA4F25B5F}"/>
              </a:ext>
            </a:extLst>
          </p:cNvPr>
          <p:cNvCxnSpPr>
            <a:cxnSpLocks/>
          </p:cNvCxnSpPr>
          <p:nvPr/>
        </p:nvCxnSpPr>
        <p:spPr>
          <a:xfrm flipH="1">
            <a:off x="5557520" y="3660769"/>
            <a:ext cx="284480" cy="2782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6CCB3D5-7C7C-4F9D-AF00-909AF9206E79}"/>
              </a:ext>
            </a:extLst>
          </p:cNvPr>
          <p:cNvCxnSpPr>
            <a:cxnSpLocks/>
          </p:cNvCxnSpPr>
          <p:nvPr/>
        </p:nvCxnSpPr>
        <p:spPr>
          <a:xfrm>
            <a:off x="6872054" y="2717904"/>
            <a:ext cx="554906" cy="3837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F4D5061-8757-4A79-8E4A-81BE7ED59887}"/>
              </a:ext>
            </a:extLst>
          </p:cNvPr>
          <p:cNvSpPr txBox="1"/>
          <p:nvPr/>
        </p:nvSpPr>
        <p:spPr>
          <a:xfrm>
            <a:off x="4769993" y="1054598"/>
            <a:ext cx="6544586" cy="830997"/>
          </a:xfrm>
          <a:prstGeom prst="rect">
            <a:avLst/>
          </a:prstGeom>
          <a:solidFill>
            <a:schemeClr val="bg1"/>
          </a:solidFill>
        </p:spPr>
        <p:txBody>
          <a:bodyPr wrap="square" rtlCol="0">
            <a:spAutoFit/>
          </a:bodyPr>
          <a:lstStyle/>
          <a:p>
            <a:r>
              <a:rPr lang="en-US" sz="2400" dirty="0"/>
              <a:t>Position of some pops on </a:t>
            </a:r>
            <a:r>
              <a:rPr lang="en-US" sz="2400" dirty="0" err="1"/>
              <a:t>demog</a:t>
            </a:r>
            <a:r>
              <a:rPr lang="en-US" sz="2400" dirty="0"/>
              <a:t> transition today. </a:t>
            </a:r>
          </a:p>
          <a:p>
            <a:r>
              <a:rPr lang="en-US" sz="2400" dirty="0"/>
              <a:t>+ means </a:t>
            </a:r>
            <a:r>
              <a:rPr lang="en-US" sz="2400" dirty="0" err="1"/>
              <a:t>demog</a:t>
            </a:r>
            <a:r>
              <a:rPr lang="en-US" sz="2400" dirty="0"/>
              <a:t> benefit; - means loss.</a:t>
            </a:r>
          </a:p>
        </p:txBody>
      </p:sp>
      <p:sp>
        <p:nvSpPr>
          <p:cNvPr id="33" name="TextBox 32">
            <a:extLst>
              <a:ext uri="{FF2B5EF4-FFF2-40B4-BE49-F238E27FC236}">
                <a16:creationId xmlns:a16="http://schemas.microsoft.com/office/drawing/2014/main" id="{676BA473-56E2-45A5-9DF4-D98AFE83F79D}"/>
              </a:ext>
            </a:extLst>
          </p:cNvPr>
          <p:cNvSpPr txBox="1"/>
          <p:nvPr/>
        </p:nvSpPr>
        <p:spPr>
          <a:xfrm>
            <a:off x="4124960" y="5161279"/>
            <a:ext cx="7010400" cy="129690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651611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DA5F28-A918-49BB-9FBF-DEFD0185ED51}"/>
              </a:ext>
            </a:extLst>
          </p:cNvPr>
          <p:cNvSpPr>
            <a:spLocks noGrp="1"/>
          </p:cNvSpPr>
          <p:nvPr>
            <p:ph type="title"/>
          </p:nvPr>
        </p:nvSpPr>
        <p:spPr/>
        <p:txBody>
          <a:bodyPr/>
          <a:lstStyle/>
          <a:p>
            <a:r>
              <a:rPr lang="en-US" dirty="0"/>
              <a:t>2. Consequences for global GDP growth</a:t>
            </a:r>
          </a:p>
        </p:txBody>
      </p:sp>
      <p:sp>
        <p:nvSpPr>
          <p:cNvPr id="8" name="Content Placeholder 7">
            <a:extLst>
              <a:ext uri="{FF2B5EF4-FFF2-40B4-BE49-F238E27FC236}">
                <a16:creationId xmlns:a16="http://schemas.microsoft.com/office/drawing/2014/main" id="{3895C174-45B3-48D9-83A1-F4BCCBB1BDCA}"/>
              </a:ext>
            </a:extLst>
          </p:cNvPr>
          <p:cNvSpPr>
            <a:spLocks noGrp="1"/>
          </p:cNvSpPr>
          <p:nvPr>
            <p:ph idx="1"/>
          </p:nvPr>
        </p:nvSpPr>
        <p:spPr/>
        <p:txBody>
          <a:bodyPr/>
          <a:lstStyle/>
          <a:p>
            <a:endParaRPr lang="en-US"/>
          </a:p>
        </p:txBody>
      </p:sp>
      <p:sp>
        <p:nvSpPr>
          <p:cNvPr id="5" name="Footer Placeholder 4">
            <a:extLst>
              <a:ext uri="{FF2B5EF4-FFF2-40B4-BE49-F238E27FC236}">
                <a16:creationId xmlns:a16="http://schemas.microsoft.com/office/drawing/2014/main" id="{096AECF1-9997-4634-880C-233AFC57290D}"/>
              </a:ext>
            </a:extLst>
          </p:cNvPr>
          <p:cNvSpPr>
            <a:spLocks noGrp="1"/>
          </p:cNvSpPr>
          <p:nvPr>
            <p:ph type="ftr" sz="quarter" idx="11"/>
          </p:nvPr>
        </p:nvSpPr>
        <p:spPr/>
        <p:txBody>
          <a:bodyPr/>
          <a:lstStyle/>
          <a:p>
            <a:r>
              <a:rPr lang="en-US"/>
              <a:t>Ronald Lee, UC Berkeley, November 13, 2021</a:t>
            </a:r>
          </a:p>
        </p:txBody>
      </p:sp>
      <p:sp>
        <p:nvSpPr>
          <p:cNvPr id="6" name="Slide Number Placeholder 5">
            <a:extLst>
              <a:ext uri="{FF2B5EF4-FFF2-40B4-BE49-F238E27FC236}">
                <a16:creationId xmlns:a16="http://schemas.microsoft.com/office/drawing/2014/main" id="{4C6B7D72-A6CB-4691-B84C-8951246011E1}"/>
              </a:ext>
            </a:extLst>
          </p:cNvPr>
          <p:cNvSpPr>
            <a:spLocks noGrp="1"/>
          </p:cNvSpPr>
          <p:nvPr>
            <p:ph type="sldNum" sz="quarter" idx="12"/>
          </p:nvPr>
        </p:nvSpPr>
        <p:spPr/>
        <p:txBody>
          <a:bodyPr/>
          <a:lstStyle/>
          <a:p>
            <a:fld id="{8601CFF7-9DD1-4C47-9EAB-3E0077C363CE}" type="slidenum">
              <a:rPr lang="en-US" smtClean="0"/>
              <a:t>53</a:t>
            </a:fld>
            <a:endParaRPr lang="en-US"/>
          </a:p>
        </p:txBody>
      </p:sp>
    </p:spTree>
    <p:extLst>
      <p:ext uri="{BB962C8B-B14F-4D97-AF65-F5344CB8AC3E}">
        <p14:creationId xmlns:p14="http://schemas.microsoft.com/office/powerpoint/2010/main" val="3163946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2635E-7AAC-4A5B-899E-44284DC29F06}"/>
              </a:ext>
            </a:extLst>
          </p:cNvPr>
          <p:cNvSpPr>
            <a:spLocks noGrp="1"/>
          </p:cNvSpPr>
          <p:nvPr>
            <p:ph type="title"/>
          </p:nvPr>
        </p:nvSpPr>
        <p:spPr>
          <a:xfrm>
            <a:off x="673240" y="301452"/>
            <a:ext cx="3237081" cy="4887964"/>
          </a:xfrm>
        </p:spPr>
        <p:txBody>
          <a:bodyPr>
            <a:normAutofit fontScale="90000"/>
          </a:bodyPr>
          <a:lstStyle/>
          <a:p>
            <a:pPr algn="l"/>
            <a:r>
              <a:rPr lang="en-US" sz="2400" dirty="0"/>
              <a:t>Average per capita labour income</a:t>
            </a:r>
            <a:br>
              <a:rPr lang="en-US" sz="2400" dirty="0"/>
            </a:br>
            <a:r>
              <a:rPr lang="en-US" sz="2400" dirty="0"/>
              <a:t>by age for countries by income group</a:t>
            </a:r>
            <a:br>
              <a:rPr lang="en-US" sz="2400" dirty="0"/>
            </a:br>
            <a:r>
              <a:rPr lang="en-US" sz="2400" dirty="0"/>
              <a:t>(expressed for each country as ratio to average labour income ages 30-49, 160 countries)</a:t>
            </a:r>
            <a:br>
              <a:rPr lang="en-US" sz="2400" dirty="0"/>
            </a:br>
            <a:br>
              <a:rPr lang="en-US" sz="2400" dirty="0"/>
            </a:br>
            <a:r>
              <a:rPr lang="en-US" sz="1400" dirty="0"/>
              <a:t>Source: Figure 1 in </a:t>
            </a:r>
            <a:r>
              <a:rPr lang="en-US" sz="1800" b="0" i="0" u="none" strike="noStrike" baseline="0" dirty="0">
                <a:latin typeface="Times New Roman" panose="02020603050405020304" pitchFamily="18" charset="0"/>
              </a:rPr>
              <a:t>United Nations</a:t>
            </a:r>
            <a:br>
              <a:rPr lang="en-US" sz="1800" b="0" i="0" u="none" strike="noStrike" baseline="0" dirty="0">
                <a:latin typeface="Times New Roman" panose="02020603050405020304" pitchFamily="18" charset="0"/>
              </a:rPr>
            </a:br>
            <a:r>
              <a:rPr lang="en-US" sz="1800" b="0" i="0" u="none" strike="noStrike" baseline="0" dirty="0">
                <a:latin typeface="Times New Roman" panose="02020603050405020304" pitchFamily="18" charset="0"/>
              </a:rPr>
              <a:t>Department of Economic and Social Affairs Population Division, </a:t>
            </a:r>
            <a:br>
              <a:rPr lang="en-US" sz="1800" b="0" i="0" u="none" strike="noStrike" baseline="0" dirty="0">
                <a:latin typeface="Times New Roman" panose="02020603050405020304" pitchFamily="18" charset="0"/>
              </a:rPr>
            </a:br>
            <a:r>
              <a:rPr lang="en-US" sz="1800" b="0" i="0" u="none" strike="noStrike" baseline="0" dirty="0">
                <a:latin typeface="Times New Roman" panose="02020603050405020304" pitchFamily="18" charset="0"/>
              </a:rPr>
              <a:t>Technical Paper No. 2017/1</a:t>
            </a:r>
            <a:br>
              <a:rPr lang="en-US" sz="1800" b="0" i="0" u="none" strike="noStrike" baseline="0" dirty="0">
                <a:latin typeface="Times New Roman" panose="02020603050405020304" pitchFamily="18" charset="0"/>
              </a:rPr>
            </a:br>
            <a:r>
              <a:rPr lang="en-US" sz="1800" i="0" u="none" strike="noStrike" baseline="0" dirty="0">
                <a:latin typeface="Times New Roman" panose="02020603050405020304" pitchFamily="18" charset="0"/>
              </a:rPr>
              <a:t>“Support Ratios and Demographic</a:t>
            </a:r>
            <a:br>
              <a:rPr lang="en-US" sz="1800" i="0" u="none" strike="noStrike" baseline="0" dirty="0">
                <a:latin typeface="Times New Roman" panose="02020603050405020304" pitchFamily="18" charset="0"/>
              </a:rPr>
            </a:br>
            <a:r>
              <a:rPr lang="en-US" sz="1800" i="0" u="none" strike="noStrike" baseline="0" dirty="0">
                <a:latin typeface="Times New Roman" panose="02020603050405020304" pitchFamily="18" charset="0"/>
              </a:rPr>
              <a:t>Dividends: Estimates for the World”</a:t>
            </a:r>
            <a:endParaRPr lang="en-US" sz="1400" dirty="0"/>
          </a:p>
        </p:txBody>
      </p:sp>
      <p:pic>
        <p:nvPicPr>
          <p:cNvPr id="7" name="Content Placeholder 6">
            <a:extLst>
              <a:ext uri="{FF2B5EF4-FFF2-40B4-BE49-F238E27FC236}">
                <a16:creationId xmlns:a16="http://schemas.microsoft.com/office/drawing/2014/main" id="{E7D73A10-8268-4138-8049-A1C947D22275}"/>
              </a:ext>
            </a:extLst>
          </p:cNvPr>
          <p:cNvPicPr>
            <a:picLocks noGrp="1" noChangeAspect="1"/>
          </p:cNvPicPr>
          <p:nvPr>
            <p:ph idx="1"/>
          </p:nvPr>
        </p:nvPicPr>
        <p:blipFill rotWithShape="1">
          <a:blip r:embed="rId2"/>
          <a:srcRect l="19823" t="10930"/>
          <a:stretch/>
        </p:blipFill>
        <p:spPr>
          <a:xfrm>
            <a:off x="3910320" y="562708"/>
            <a:ext cx="7964099" cy="5793642"/>
          </a:xfrm>
        </p:spPr>
      </p:pic>
      <p:sp>
        <p:nvSpPr>
          <p:cNvPr id="4" name="Footer Placeholder 3">
            <a:extLst>
              <a:ext uri="{FF2B5EF4-FFF2-40B4-BE49-F238E27FC236}">
                <a16:creationId xmlns:a16="http://schemas.microsoft.com/office/drawing/2014/main" id="{A18AAB5D-F087-49CC-BCF3-0D99B1D9D1D5}"/>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AECB6CF7-082C-4258-BF1C-CEF93038314A}"/>
              </a:ext>
            </a:extLst>
          </p:cNvPr>
          <p:cNvSpPr>
            <a:spLocks noGrp="1"/>
          </p:cNvSpPr>
          <p:nvPr>
            <p:ph type="sldNum" sz="quarter" idx="12"/>
          </p:nvPr>
        </p:nvSpPr>
        <p:spPr/>
        <p:txBody>
          <a:bodyPr/>
          <a:lstStyle/>
          <a:p>
            <a:fld id="{ED14398A-2D06-4C9A-A4EA-5909099F3F65}" type="slidenum">
              <a:rPr lang="en-US" smtClean="0"/>
              <a:t>54</a:t>
            </a:fld>
            <a:endParaRPr lang="en-US"/>
          </a:p>
        </p:txBody>
      </p:sp>
      <p:pic>
        <p:nvPicPr>
          <p:cNvPr id="8" name="Picture 7">
            <a:extLst>
              <a:ext uri="{FF2B5EF4-FFF2-40B4-BE49-F238E27FC236}">
                <a16:creationId xmlns:a16="http://schemas.microsoft.com/office/drawing/2014/main" id="{6F43C8F9-2A1D-4EAB-BA56-D112D0D88FA2}"/>
              </a:ext>
            </a:extLst>
          </p:cNvPr>
          <p:cNvPicPr>
            <a:picLocks noChangeAspect="1"/>
          </p:cNvPicPr>
          <p:nvPr/>
        </p:nvPicPr>
        <p:blipFill>
          <a:blip r:embed="rId3"/>
          <a:stretch>
            <a:fillRect/>
          </a:stretch>
        </p:blipFill>
        <p:spPr>
          <a:xfrm>
            <a:off x="5428550" y="1326382"/>
            <a:ext cx="1288774" cy="944360"/>
          </a:xfrm>
          <a:prstGeom prst="rect">
            <a:avLst/>
          </a:prstGeom>
        </p:spPr>
      </p:pic>
    </p:spTree>
    <p:extLst>
      <p:ext uri="{BB962C8B-B14F-4D97-AF65-F5344CB8AC3E}">
        <p14:creationId xmlns:p14="http://schemas.microsoft.com/office/powerpoint/2010/main" val="16079477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7657-03E1-4056-ADCA-65F3441AD1D9}"/>
              </a:ext>
            </a:extLst>
          </p:cNvPr>
          <p:cNvSpPr>
            <a:spLocks noGrp="1"/>
          </p:cNvSpPr>
          <p:nvPr>
            <p:ph type="title"/>
          </p:nvPr>
        </p:nvSpPr>
        <p:spPr/>
        <p:txBody>
          <a:bodyPr/>
          <a:lstStyle/>
          <a:p>
            <a:r>
              <a:rPr lang="en-US" dirty="0"/>
              <a:t>Use these to find effect of population on global GDP</a:t>
            </a:r>
          </a:p>
        </p:txBody>
      </p:sp>
      <p:sp>
        <p:nvSpPr>
          <p:cNvPr id="3" name="Content Placeholder 2">
            <a:extLst>
              <a:ext uri="{FF2B5EF4-FFF2-40B4-BE49-F238E27FC236}">
                <a16:creationId xmlns:a16="http://schemas.microsoft.com/office/drawing/2014/main" id="{9192ACF3-286E-4082-B991-5BA2FF9C613F}"/>
              </a:ext>
            </a:extLst>
          </p:cNvPr>
          <p:cNvSpPr>
            <a:spLocks noGrp="1"/>
          </p:cNvSpPr>
          <p:nvPr>
            <p:ph idx="1"/>
          </p:nvPr>
        </p:nvSpPr>
        <p:spPr/>
        <p:txBody>
          <a:bodyPr>
            <a:normAutofit/>
          </a:bodyPr>
          <a:lstStyle/>
          <a:p>
            <a:pPr marL="514350" indent="-514350">
              <a:buFont typeface="+mj-lt"/>
              <a:buAutoNum type="arabicPeriod"/>
            </a:pPr>
            <a:r>
              <a:rPr lang="en-US" dirty="0"/>
              <a:t>Calculate “effective labor” in </a:t>
            </a:r>
            <a:r>
              <a:rPr lang="en-US" dirty="0" err="1"/>
              <a:t>ppp</a:t>
            </a:r>
            <a:r>
              <a:rPr lang="en-US" dirty="0"/>
              <a:t> adjusted monetary units </a:t>
            </a:r>
            <a:r>
              <a:rPr lang="en-US" b="1" dirty="0"/>
              <a:t>for each of 186</a:t>
            </a:r>
            <a:r>
              <a:rPr lang="en-US" dirty="0"/>
              <a:t> countries </a:t>
            </a:r>
          </a:p>
          <a:p>
            <a:pPr lvl="1"/>
            <a:r>
              <a:rPr lang="en-US" dirty="0"/>
              <a:t>Multiply pop age distribution times NTA labor income age profile and sum.</a:t>
            </a:r>
          </a:p>
          <a:p>
            <a:pPr lvl="1"/>
            <a:r>
              <a:rPr lang="en-US" dirty="0"/>
              <a:t>Do for past, present and future UN pop data. </a:t>
            </a:r>
          </a:p>
          <a:p>
            <a:pPr lvl="1"/>
            <a:r>
              <a:rPr lang="en-US" dirty="0"/>
              <a:t>Gives total labor income in each year if only demography varies</a:t>
            </a:r>
          </a:p>
          <a:p>
            <a:pPr marL="514350" indent="-514350">
              <a:buFont typeface="+mj-lt"/>
              <a:buAutoNum type="arabicPeriod"/>
            </a:pPr>
            <a:r>
              <a:rPr lang="en-US" dirty="0"/>
              <a:t>Add these up across all countries to get global labor income estimate net of productivity growth. Just demography. </a:t>
            </a:r>
          </a:p>
          <a:p>
            <a:pPr lvl="1"/>
            <a:r>
              <a:rPr lang="en-US" dirty="0"/>
              <a:t>Reflects demographic change in each country</a:t>
            </a:r>
          </a:p>
          <a:p>
            <a:pPr lvl="1"/>
            <a:r>
              <a:rPr lang="en-US" dirty="0"/>
              <a:t>Reflects productivity differences across countries.</a:t>
            </a:r>
          </a:p>
          <a:p>
            <a:pPr marL="514350" indent="-514350">
              <a:buFont typeface="+mj-lt"/>
              <a:buAutoNum type="arabicPeriod"/>
            </a:pPr>
            <a:r>
              <a:rPr lang="en-US" dirty="0"/>
              <a:t>Assume labor income is fixed share of GDP (not quite true).</a:t>
            </a:r>
          </a:p>
        </p:txBody>
      </p:sp>
      <p:sp>
        <p:nvSpPr>
          <p:cNvPr id="4" name="Footer Placeholder 3">
            <a:extLst>
              <a:ext uri="{FF2B5EF4-FFF2-40B4-BE49-F238E27FC236}">
                <a16:creationId xmlns:a16="http://schemas.microsoft.com/office/drawing/2014/main" id="{B6793D29-05A9-446B-8A43-D82D1A0BB909}"/>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D08E3F19-C880-4F9D-AF57-5FE1327982B7}"/>
              </a:ext>
            </a:extLst>
          </p:cNvPr>
          <p:cNvSpPr>
            <a:spLocks noGrp="1"/>
          </p:cNvSpPr>
          <p:nvPr>
            <p:ph type="sldNum" sz="quarter" idx="12"/>
          </p:nvPr>
        </p:nvSpPr>
        <p:spPr/>
        <p:txBody>
          <a:bodyPr/>
          <a:lstStyle/>
          <a:p>
            <a:fld id="{ED14398A-2D06-4C9A-A4EA-5909099F3F65}" type="slidenum">
              <a:rPr lang="en-US" smtClean="0"/>
              <a:t>55</a:t>
            </a:fld>
            <a:endParaRPr lang="en-US"/>
          </a:p>
        </p:txBody>
      </p:sp>
    </p:spTree>
    <p:extLst>
      <p:ext uri="{BB962C8B-B14F-4D97-AF65-F5344CB8AC3E}">
        <p14:creationId xmlns:p14="http://schemas.microsoft.com/office/powerpoint/2010/main" val="9238605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61902A6-24E8-4D1F-A788-418B17581E84}"/>
              </a:ext>
            </a:extLst>
          </p:cNvPr>
          <p:cNvPicPr>
            <a:picLocks noGrp="1" noChangeAspect="1"/>
          </p:cNvPicPr>
          <p:nvPr>
            <p:ph idx="1"/>
          </p:nvPr>
        </p:nvPicPr>
        <p:blipFill>
          <a:blip r:embed="rId2"/>
          <a:stretch>
            <a:fillRect/>
          </a:stretch>
        </p:blipFill>
        <p:spPr>
          <a:xfrm>
            <a:off x="3101825" y="353828"/>
            <a:ext cx="8013850" cy="5823135"/>
          </a:xfrm>
          <a:prstGeom prst="rect">
            <a:avLst/>
          </a:prstGeom>
        </p:spPr>
      </p:pic>
      <p:sp>
        <p:nvSpPr>
          <p:cNvPr id="4" name="Footer Placeholder 3">
            <a:extLst>
              <a:ext uri="{FF2B5EF4-FFF2-40B4-BE49-F238E27FC236}">
                <a16:creationId xmlns:a16="http://schemas.microsoft.com/office/drawing/2014/main" id="{5F0D7A82-ED04-49D5-896B-AC074F59ECEC}"/>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E96426F4-36EA-4650-AC49-0AD6A385E13D}"/>
              </a:ext>
            </a:extLst>
          </p:cNvPr>
          <p:cNvSpPr>
            <a:spLocks noGrp="1"/>
          </p:cNvSpPr>
          <p:nvPr>
            <p:ph type="sldNum" sz="quarter" idx="12"/>
          </p:nvPr>
        </p:nvSpPr>
        <p:spPr/>
        <p:txBody>
          <a:bodyPr/>
          <a:lstStyle/>
          <a:p>
            <a:fld id="{ED14398A-2D06-4C9A-A4EA-5909099F3F65}" type="slidenum">
              <a:rPr lang="en-US" smtClean="0"/>
              <a:t>56</a:t>
            </a:fld>
            <a:endParaRPr lang="en-US"/>
          </a:p>
        </p:txBody>
      </p:sp>
      <p:sp>
        <p:nvSpPr>
          <p:cNvPr id="7" name="Title 1">
            <a:extLst>
              <a:ext uri="{FF2B5EF4-FFF2-40B4-BE49-F238E27FC236}">
                <a16:creationId xmlns:a16="http://schemas.microsoft.com/office/drawing/2014/main" id="{0EE972A4-487B-491D-9E78-70659D7010EB}"/>
              </a:ext>
            </a:extLst>
          </p:cNvPr>
          <p:cNvSpPr>
            <a:spLocks noGrp="1"/>
          </p:cNvSpPr>
          <p:nvPr>
            <p:ph type="title"/>
          </p:nvPr>
        </p:nvSpPr>
        <p:spPr>
          <a:xfrm>
            <a:off x="838200" y="365125"/>
            <a:ext cx="2263625" cy="1649413"/>
          </a:xfrm>
        </p:spPr>
        <p:txBody>
          <a:bodyPr>
            <a:noAutofit/>
          </a:bodyPr>
          <a:lstStyle/>
          <a:p>
            <a:r>
              <a:rPr lang="en-US" sz="2400" dirty="0"/>
              <a:t>From Maddison, World Bank etc. </a:t>
            </a:r>
            <a:br>
              <a:rPr lang="en-US" sz="2400" dirty="0"/>
            </a:br>
            <a:r>
              <a:rPr lang="en-US" sz="2400" dirty="0"/>
              <a:t>Then our projection.</a:t>
            </a:r>
          </a:p>
        </p:txBody>
      </p:sp>
      <p:sp>
        <p:nvSpPr>
          <p:cNvPr id="2" name="TextBox 1">
            <a:extLst>
              <a:ext uri="{FF2B5EF4-FFF2-40B4-BE49-F238E27FC236}">
                <a16:creationId xmlns:a16="http://schemas.microsoft.com/office/drawing/2014/main" id="{7FE7EF7E-D4AA-4888-BEAB-D67C1157C303}"/>
              </a:ext>
            </a:extLst>
          </p:cNvPr>
          <p:cNvSpPr txBox="1"/>
          <p:nvPr/>
        </p:nvSpPr>
        <p:spPr>
          <a:xfrm>
            <a:off x="5899868" y="1256306"/>
            <a:ext cx="2504661" cy="830997"/>
          </a:xfrm>
          <a:prstGeom prst="rect">
            <a:avLst/>
          </a:prstGeom>
          <a:noFill/>
        </p:spPr>
        <p:txBody>
          <a:bodyPr wrap="square" rtlCol="0">
            <a:spAutoFit/>
          </a:bodyPr>
          <a:lstStyle/>
          <a:p>
            <a:r>
              <a:rPr lang="en-US" sz="2400" dirty="0"/>
              <a:t>Global GDP growth rate</a:t>
            </a:r>
          </a:p>
        </p:txBody>
      </p:sp>
    </p:spTree>
    <p:extLst>
      <p:ext uri="{BB962C8B-B14F-4D97-AF65-F5344CB8AC3E}">
        <p14:creationId xmlns:p14="http://schemas.microsoft.com/office/powerpoint/2010/main" val="39907834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F6748-D2E7-4C57-987E-45B3D238AB11}"/>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E600EAF4-015B-4216-B922-046237CDD7D1}"/>
              </a:ext>
            </a:extLst>
          </p:cNvPr>
          <p:cNvPicPr>
            <a:picLocks noGrp="1" noChangeAspect="1"/>
          </p:cNvPicPr>
          <p:nvPr>
            <p:ph idx="1"/>
          </p:nvPr>
        </p:nvPicPr>
        <p:blipFill>
          <a:blip r:embed="rId2"/>
          <a:stretch>
            <a:fillRect/>
          </a:stretch>
        </p:blipFill>
        <p:spPr>
          <a:xfrm>
            <a:off x="3101824" y="342092"/>
            <a:ext cx="8030001" cy="5834871"/>
          </a:xfrm>
          <a:prstGeom prst="rect">
            <a:avLst/>
          </a:prstGeom>
        </p:spPr>
      </p:pic>
      <p:sp>
        <p:nvSpPr>
          <p:cNvPr id="4" name="Footer Placeholder 3">
            <a:extLst>
              <a:ext uri="{FF2B5EF4-FFF2-40B4-BE49-F238E27FC236}">
                <a16:creationId xmlns:a16="http://schemas.microsoft.com/office/drawing/2014/main" id="{7BE7AB4B-F22F-43E0-9FAD-B153F69B4E7E}"/>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73011074-89C3-4D3E-9038-2CA29A855B71}"/>
              </a:ext>
            </a:extLst>
          </p:cNvPr>
          <p:cNvSpPr>
            <a:spLocks noGrp="1"/>
          </p:cNvSpPr>
          <p:nvPr>
            <p:ph type="sldNum" sz="quarter" idx="12"/>
          </p:nvPr>
        </p:nvSpPr>
        <p:spPr/>
        <p:txBody>
          <a:bodyPr/>
          <a:lstStyle/>
          <a:p>
            <a:fld id="{ED14398A-2D06-4C9A-A4EA-5909099F3F65}" type="slidenum">
              <a:rPr lang="en-US" smtClean="0"/>
              <a:t>57</a:t>
            </a:fld>
            <a:endParaRPr lang="en-US"/>
          </a:p>
        </p:txBody>
      </p:sp>
    </p:spTree>
    <p:extLst>
      <p:ext uri="{BB962C8B-B14F-4D97-AF65-F5344CB8AC3E}">
        <p14:creationId xmlns:p14="http://schemas.microsoft.com/office/powerpoint/2010/main" val="2716252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0D27-743F-42A8-8F19-9E281548CB3B}"/>
              </a:ext>
            </a:extLst>
          </p:cNvPr>
          <p:cNvSpPr>
            <a:spLocks noGrp="1"/>
          </p:cNvSpPr>
          <p:nvPr>
            <p:ph type="title"/>
          </p:nvPr>
        </p:nvSpPr>
        <p:spPr/>
        <p:txBody>
          <a:bodyPr/>
          <a:lstStyle/>
          <a:p>
            <a:r>
              <a:rPr lang="en-US" dirty="0"/>
              <a:t>Why does growth rate of global labor supply drop so low (to .15%/y)?</a:t>
            </a:r>
          </a:p>
        </p:txBody>
      </p:sp>
      <p:sp>
        <p:nvSpPr>
          <p:cNvPr id="3" name="Content Placeholder 2">
            <a:extLst>
              <a:ext uri="{FF2B5EF4-FFF2-40B4-BE49-F238E27FC236}">
                <a16:creationId xmlns:a16="http://schemas.microsoft.com/office/drawing/2014/main" id="{F00BFA47-493F-439A-9331-2D06F4940755}"/>
              </a:ext>
            </a:extLst>
          </p:cNvPr>
          <p:cNvSpPr>
            <a:spLocks noGrp="1"/>
          </p:cNvSpPr>
          <p:nvPr>
            <p:ph idx="1"/>
          </p:nvPr>
        </p:nvSpPr>
        <p:spPr/>
        <p:txBody>
          <a:bodyPr/>
          <a:lstStyle/>
          <a:p>
            <a:r>
              <a:rPr lang="en-US" dirty="0"/>
              <a:t> Rapid labor growth is occurring in Sub-Saharan Africa, but productivity is very low so it has little impact on global GDP growth.</a:t>
            </a:r>
          </a:p>
          <a:p>
            <a:r>
              <a:rPr lang="en-US" dirty="0"/>
              <a:t>Slow or negative labor growth is occurring in high productivity countries (Europe, N. America, E. Asia, etc.) with big impact on GDP growth.</a:t>
            </a:r>
          </a:p>
        </p:txBody>
      </p:sp>
      <p:sp>
        <p:nvSpPr>
          <p:cNvPr id="4" name="Footer Placeholder 3">
            <a:extLst>
              <a:ext uri="{FF2B5EF4-FFF2-40B4-BE49-F238E27FC236}">
                <a16:creationId xmlns:a16="http://schemas.microsoft.com/office/drawing/2014/main" id="{1701D363-9D28-46E1-B9F5-28A4167AF3CE}"/>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CD146D14-86BA-4C6E-A972-65BCBE4F1BFB}"/>
              </a:ext>
            </a:extLst>
          </p:cNvPr>
          <p:cNvSpPr>
            <a:spLocks noGrp="1"/>
          </p:cNvSpPr>
          <p:nvPr>
            <p:ph type="sldNum" sz="quarter" idx="12"/>
          </p:nvPr>
        </p:nvSpPr>
        <p:spPr/>
        <p:txBody>
          <a:bodyPr/>
          <a:lstStyle/>
          <a:p>
            <a:fld id="{8601CFF7-9DD1-4C47-9EAB-3E0077C363CE}" type="slidenum">
              <a:rPr lang="en-US" smtClean="0"/>
              <a:t>58</a:t>
            </a:fld>
            <a:endParaRPr lang="en-US"/>
          </a:p>
        </p:txBody>
      </p:sp>
    </p:spTree>
    <p:extLst>
      <p:ext uri="{BB962C8B-B14F-4D97-AF65-F5344CB8AC3E}">
        <p14:creationId xmlns:p14="http://schemas.microsoft.com/office/powerpoint/2010/main" val="28601214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686D9-8EB4-47E4-BC55-65FF5ABAFC71}"/>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258D40FC-2B13-44EC-ACF6-A7CFA4882F4F}"/>
              </a:ext>
            </a:extLst>
          </p:cNvPr>
          <p:cNvPicPr>
            <a:picLocks noGrp="1" noChangeAspect="1"/>
          </p:cNvPicPr>
          <p:nvPr>
            <p:ph idx="1"/>
          </p:nvPr>
        </p:nvPicPr>
        <p:blipFill>
          <a:blip r:embed="rId2"/>
          <a:stretch>
            <a:fillRect/>
          </a:stretch>
        </p:blipFill>
        <p:spPr>
          <a:xfrm>
            <a:off x="3101824" y="365125"/>
            <a:ext cx="7998303" cy="5811838"/>
          </a:xfrm>
          <a:prstGeom prst="rect">
            <a:avLst/>
          </a:prstGeom>
        </p:spPr>
      </p:pic>
      <p:sp>
        <p:nvSpPr>
          <p:cNvPr id="4" name="Footer Placeholder 3">
            <a:extLst>
              <a:ext uri="{FF2B5EF4-FFF2-40B4-BE49-F238E27FC236}">
                <a16:creationId xmlns:a16="http://schemas.microsoft.com/office/drawing/2014/main" id="{0B940918-4463-4AB2-A165-A687116FE990}"/>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8F33D5D0-5C9C-482A-9B8D-AEB79865316B}"/>
              </a:ext>
            </a:extLst>
          </p:cNvPr>
          <p:cNvSpPr>
            <a:spLocks noGrp="1"/>
          </p:cNvSpPr>
          <p:nvPr>
            <p:ph type="sldNum" sz="quarter" idx="12"/>
          </p:nvPr>
        </p:nvSpPr>
        <p:spPr/>
        <p:txBody>
          <a:bodyPr/>
          <a:lstStyle/>
          <a:p>
            <a:fld id="{ED14398A-2D06-4C9A-A4EA-5909099F3F65}" type="slidenum">
              <a:rPr lang="en-US" smtClean="0"/>
              <a:t>59</a:t>
            </a:fld>
            <a:endParaRPr lang="en-US"/>
          </a:p>
        </p:txBody>
      </p:sp>
    </p:spTree>
    <p:extLst>
      <p:ext uri="{BB962C8B-B14F-4D97-AF65-F5344CB8AC3E}">
        <p14:creationId xmlns:p14="http://schemas.microsoft.com/office/powerpoint/2010/main" val="1290481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EF5F8-7C67-46E5-953F-BFA53B12F9E0}"/>
              </a:ext>
            </a:extLst>
          </p:cNvPr>
          <p:cNvSpPr>
            <a:spLocks noGrp="1"/>
          </p:cNvSpPr>
          <p:nvPr>
            <p:ph type="title"/>
          </p:nvPr>
        </p:nvSpPr>
        <p:spPr/>
        <p:txBody>
          <a:bodyPr/>
          <a:lstStyle/>
          <a:p>
            <a:r>
              <a:rPr lang="en-US" dirty="0"/>
              <a:t>1. Surprising changes in US demography</a:t>
            </a:r>
          </a:p>
        </p:txBody>
      </p:sp>
      <p:sp>
        <p:nvSpPr>
          <p:cNvPr id="3" name="Content Placeholder 2">
            <a:extLst>
              <a:ext uri="{FF2B5EF4-FFF2-40B4-BE49-F238E27FC236}">
                <a16:creationId xmlns:a16="http://schemas.microsoft.com/office/drawing/2014/main" id="{53851147-E6BF-420C-815F-A430B9A72D55}"/>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90C72629-B00B-416B-8DEE-A54D54788C35}"/>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3A438231-E1EE-47DD-8D5D-611932F44BB3}"/>
              </a:ext>
            </a:extLst>
          </p:cNvPr>
          <p:cNvSpPr>
            <a:spLocks noGrp="1"/>
          </p:cNvSpPr>
          <p:nvPr>
            <p:ph type="sldNum" sz="quarter" idx="12"/>
          </p:nvPr>
        </p:nvSpPr>
        <p:spPr/>
        <p:txBody>
          <a:bodyPr/>
          <a:lstStyle/>
          <a:p>
            <a:fld id="{8601CFF7-9DD1-4C47-9EAB-3E0077C363CE}" type="slidenum">
              <a:rPr lang="en-US" smtClean="0"/>
              <a:t>6</a:t>
            </a:fld>
            <a:endParaRPr lang="en-US"/>
          </a:p>
        </p:txBody>
      </p:sp>
    </p:spTree>
    <p:extLst>
      <p:ext uri="{BB962C8B-B14F-4D97-AF65-F5344CB8AC3E}">
        <p14:creationId xmlns:p14="http://schemas.microsoft.com/office/powerpoint/2010/main" val="20233685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F0D2C-6A09-4767-953C-022057DDBA3F}"/>
              </a:ext>
            </a:extLst>
          </p:cNvPr>
          <p:cNvSpPr>
            <a:spLocks noGrp="1"/>
          </p:cNvSpPr>
          <p:nvPr>
            <p:ph type="title"/>
          </p:nvPr>
        </p:nvSpPr>
        <p:spPr/>
        <p:txBody>
          <a:bodyPr/>
          <a:lstStyle/>
          <a:p>
            <a:r>
              <a:rPr lang="en-US" dirty="0"/>
              <a:t>Era of population driven global GDP growth is over!</a:t>
            </a:r>
          </a:p>
        </p:txBody>
      </p:sp>
      <p:sp>
        <p:nvSpPr>
          <p:cNvPr id="3" name="Content Placeholder 2">
            <a:extLst>
              <a:ext uri="{FF2B5EF4-FFF2-40B4-BE49-F238E27FC236}">
                <a16:creationId xmlns:a16="http://schemas.microsoft.com/office/drawing/2014/main" id="{FFB94227-47E3-458A-B952-4522BC6DDFEA}"/>
              </a:ext>
            </a:extLst>
          </p:cNvPr>
          <p:cNvSpPr>
            <a:spLocks noGrp="1"/>
          </p:cNvSpPr>
          <p:nvPr>
            <p:ph idx="1"/>
          </p:nvPr>
        </p:nvSpPr>
        <p:spPr/>
        <p:txBody>
          <a:bodyPr/>
          <a:lstStyle/>
          <a:p>
            <a:r>
              <a:rPr lang="en-US" dirty="0"/>
              <a:t>Share of population in driving GDP growth drops from more than half in 1975-2000 to less than a tenth in 2020-2060.</a:t>
            </a:r>
          </a:p>
          <a:p>
            <a:endParaRPr lang="en-US" dirty="0"/>
          </a:p>
        </p:txBody>
      </p:sp>
      <p:sp>
        <p:nvSpPr>
          <p:cNvPr id="4" name="Footer Placeholder 3">
            <a:extLst>
              <a:ext uri="{FF2B5EF4-FFF2-40B4-BE49-F238E27FC236}">
                <a16:creationId xmlns:a16="http://schemas.microsoft.com/office/drawing/2014/main" id="{B2EF7D97-2E90-4382-8E95-F8F00C72AF69}"/>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770823AB-FA2C-4B1F-A5FF-C67D1859F598}"/>
              </a:ext>
            </a:extLst>
          </p:cNvPr>
          <p:cNvSpPr>
            <a:spLocks noGrp="1"/>
          </p:cNvSpPr>
          <p:nvPr>
            <p:ph type="sldNum" sz="quarter" idx="12"/>
          </p:nvPr>
        </p:nvSpPr>
        <p:spPr/>
        <p:txBody>
          <a:bodyPr/>
          <a:lstStyle/>
          <a:p>
            <a:fld id="{ED14398A-2D06-4C9A-A4EA-5909099F3F65}" type="slidenum">
              <a:rPr lang="en-US" smtClean="0"/>
              <a:t>60</a:t>
            </a:fld>
            <a:endParaRPr lang="en-US"/>
          </a:p>
        </p:txBody>
      </p:sp>
    </p:spTree>
    <p:extLst>
      <p:ext uri="{BB962C8B-B14F-4D97-AF65-F5344CB8AC3E}">
        <p14:creationId xmlns:p14="http://schemas.microsoft.com/office/powerpoint/2010/main" val="812846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0356-BCB3-4E01-919C-04119956358B}"/>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A2BF6B5E-94F9-47C7-992F-C3940DE4FCD5}"/>
              </a:ext>
            </a:extLst>
          </p:cNvPr>
          <p:cNvPicPr>
            <a:picLocks noGrp="1" noChangeAspect="1"/>
          </p:cNvPicPr>
          <p:nvPr>
            <p:ph idx="1"/>
          </p:nvPr>
        </p:nvPicPr>
        <p:blipFill>
          <a:blip r:embed="rId2"/>
          <a:stretch>
            <a:fillRect/>
          </a:stretch>
        </p:blipFill>
        <p:spPr>
          <a:xfrm>
            <a:off x="3101824" y="365125"/>
            <a:ext cx="7998303" cy="5811838"/>
          </a:xfrm>
          <a:prstGeom prst="rect">
            <a:avLst/>
          </a:prstGeom>
        </p:spPr>
      </p:pic>
      <p:sp>
        <p:nvSpPr>
          <p:cNvPr id="4" name="Footer Placeholder 3">
            <a:extLst>
              <a:ext uri="{FF2B5EF4-FFF2-40B4-BE49-F238E27FC236}">
                <a16:creationId xmlns:a16="http://schemas.microsoft.com/office/drawing/2014/main" id="{DE074C5D-B88C-422F-9487-837A9187E606}"/>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CED8DE72-5241-478F-9D4F-0F653352244D}"/>
              </a:ext>
            </a:extLst>
          </p:cNvPr>
          <p:cNvSpPr>
            <a:spLocks noGrp="1"/>
          </p:cNvSpPr>
          <p:nvPr>
            <p:ph type="sldNum" sz="quarter" idx="12"/>
          </p:nvPr>
        </p:nvSpPr>
        <p:spPr/>
        <p:txBody>
          <a:bodyPr/>
          <a:lstStyle/>
          <a:p>
            <a:fld id="{ED14398A-2D06-4C9A-A4EA-5909099F3F65}" type="slidenum">
              <a:rPr lang="en-US" smtClean="0"/>
              <a:t>61</a:t>
            </a:fld>
            <a:endParaRPr lang="en-US"/>
          </a:p>
        </p:txBody>
      </p:sp>
    </p:spTree>
    <p:extLst>
      <p:ext uri="{BB962C8B-B14F-4D97-AF65-F5344CB8AC3E}">
        <p14:creationId xmlns:p14="http://schemas.microsoft.com/office/powerpoint/2010/main" val="6981112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EF33E-9FC4-49A3-80DD-97AAB3CC2674}"/>
              </a:ext>
            </a:extLst>
          </p:cNvPr>
          <p:cNvSpPr>
            <a:spLocks noGrp="1"/>
          </p:cNvSpPr>
          <p:nvPr>
            <p:ph type="title"/>
          </p:nvPr>
        </p:nvSpPr>
        <p:spPr/>
        <p:txBody>
          <a:bodyPr/>
          <a:lstStyle/>
          <a:p>
            <a:r>
              <a:rPr lang="en-US" dirty="0"/>
              <a:t>Per capita GDP growth will be much less affected.</a:t>
            </a:r>
          </a:p>
        </p:txBody>
      </p:sp>
      <p:sp>
        <p:nvSpPr>
          <p:cNvPr id="3" name="Content Placeholder 2">
            <a:extLst>
              <a:ext uri="{FF2B5EF4-FFF2-40B4-BE49-F238E27FC236}">
                <a16:creationId xmlns:a16="http://schemas.microsoft.com/office/drawing/2014/main" id="{B13F3428-9638-4A9D-8DFA-2D8139281E35}"/>
              </a:ext>
            </a:extLst>
          </p:cNvPr>
          <p:cNvSpPr>
            <a:spLocks noGrp="1"/>
          </p:cNvSpPr>
          <p:nvPr>
            <p:ph idx="1"/>
          </p:nvPr>
        </p:nvSpPr>
        <p:spPr/>
        <p:txBody>
          <a:bodyPr/>
          <a:lstStyle/>
          <a:p>
            <a:r>
              <a:rPr lang="en-US" dirty="0"/>
              <a:t>Relative to 1975-2000 it will grow .4%/y faster in 2020-2060.</a:t>
            </a:r>
          </a:p>
          <a:p>
            <a:r>
              <a:rPr lang="en-US" dirty="0"/>
              <a:t>In individual countries per capita income growth rate will be little affected. </a:t>
            </a:r>
          </a:p>
        </p:txBody>
      </p:sp>
      <p:sp>
        <p:nvSpPr>
          <p:cNvPr id="4" name="Footer Placeholder 3">
            <a:extLst>
              <a:ext uri="{FF2B5EF4-FFF2-40B4-BE49-F238E27FC236}">
                <a16:creationId xmlns:a16="http://schemas.microsoft.com/office/drawing/2014/main" id="{9250FDF6-9CA1-43BC-8940-4EF29CBC63BC}"/>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01B3FC88-F98B-4B05-8FD6-BAE965F20B3A}"/>
              </a:ext>
            </a:extLst>
          </p:cNvPr>
          <p:cNvSpPr>
            <a:spLocks noGrp="1"/>
          </p:cNvSpPr>
          <p:nvPr>
            <p:ph type="sldNum" sz="quarter" idx="12"/>
          </p:nvPr>
        </p:nvSpPr>
        <p:spPr/>
        <p:txBody>
          <a:bodyPr/>
          <a:lstStyle/>
          <a:p>
            <a:fld id="{ED14398A-2D06-4C9A-A4EA-5909099F3F65}" type="slidenum">
              <a:rPr lang="en-US" smtClean="0"/>
              <a:t>62</a:t>
            </a:fld>
            <a:endParaRPr lang="en-US"/>
          </a:p>
        </p:txBody>
      </p:sp>
    </p:spTree>
    <p:extLst>
      <p:ext uri="{BB962C8B-B14F-4D97-AF65-F5344CB8AC3E}">
        <p14:creationId xmlns:p14="http://schemas.microsoft.com/office/powerpoint/2010/main" val="1379686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20AEB-ADE0-40FF-AC9C-94CFA16CDE37}"/>
              </a:ext>
            </a:extLst>
          </p:cNvPr>
          <p:cNvSpPr>
            <a:spLocks noGrp="1"/>
          </p:cNvSpPr>
          <p:nvPr>
            <p:ph type="title"/>
          </p:nvPr>
        </p:nvSpPr>
        <p:spPr/>
        <p:txBody>
          <a:bodyPr>
            <a:normAutofit/>
          </a:bodyPr>
          <a:lstStyle/>
          <a:p>
            <a:r>
              <a:rPr lang="en-US" dirty="0"/>
              <a:t>3. Most worries about pop aging are due not to the production side, but to redistribution</a:t>
            </a:r>
          </a:p>
        </p:txBody>
      </p:sp>
      <p:sp>
        <p:nvSpPr>
          <p:cNvPr id="3" name="Content Placeholder 2">
            <a:extLst>
              <a:ext uri="{FF2B5EF4-FFF2-40B4-BE49-F238E27FC236}">
                <a16:creationId xmlns:a16="http://schemas.microsoft.com/office/drawing/2014/main" id="{2B6B30A3-DB9F-4F97-8AEA-6258254581E6}"/>
              </a:ext>
            </a:extLst>
          </p:cNvPr>
          <p:cNvSpPr>
            <a:spLocks noGrp="1"/>
          </p:cNvSpPr>
          <p:nvPr>
            <p:ph idx="1"/>
          </p:nvPr>
        </p:nvSpPr>
        <p:spPr/>
        <p:txBody>
          <a:bodyPr/>
          <a:lstStyle/>
          <a:p>
            <a:r>
              <a:rPr lang="en-US" dirty="0"/>
              <a:t>Age profile of labor income very different than profile of consumption.</a:t>
            </a:r>
          </a:p>
          <a:p>
            <a:r>
              <a:rPr lang="en-US" dirty="0"/>
              <a:t>Children and elderly consume much more than they produce. </a:t>
            </a:r>
          </a:p>
          <a:p>
            <a:r>
              <a:rPr lang="en-US" dirty="0"/>
              <a:t>Assets and asset income helps support the elderly, but</a:t>
            </a:r>
          </a:p>
          <a:p>
            <a:r>
              <a:rPr lang="en-US" dirty="0"/>
              <a:t>In most countries, public transfers fill most of the gap</a:t>
            </a:r>
          </a:p>
          <a:p>
            <a:pPr lvl="1">
              <a:buFont typeface="Wingdings" panose="05000000000000000000" pitchFamily="2" charset="2"/>
              <a:buChar char="Ø"/>
            </a:pPr>
            <a:r>
              <a:rPr lang="en-US" dirty="0"/>
              <a:t>Public pensions</a:t>
            </a:r>
          </a:p>
          <a:p>
            <a:pPr lvl="1">
              <a:buFont typeface="Wingdings" panose="05000000000000000000" pitchFamily="2" charset="2"/>
              <a:buChar char="Ø"/>
            </a:pPr>
            <a:r>
              <a:rPr lang="en-US" dirty="0"/>
              <a:t>Public health care</a:t>
            </a:r>
          </a:p>
          <a:p>
            <a:pPr lvl="1">
              <a:buFont typeface="Wingdings" panose="05000000000000000000" pitchFamily="2" charset="2"/>
              <a:buChar char="Ø"/>
            </a:pPr>
            <a:r>
              <a:rPr lang="en-US" dirty="0"/>
              <a:t>Public long term care</a:t>
            </a:r>
          </a:p>
          <a:p>
            <a:r>
              <a:rPr lang="en-US" dirty="0"/>
              <a:t>For children, public education and public health care are most </a:t>
            </a:r>
            <a:r>
              <a:rPr lang="en-US" dirty="0" err="1"/>
              <a:t>impt</a:t>
            </a:r>
            <a:r>
              <a:rPr lang="en-US" dirty="0"/>
              <a:t>.</a:t>
            </a:r>
          </a:p>
        </p:txBody>
      </p:sp>
      <p:sp>
        <p:nvSpPr>
          <p:cNvPr id="4" name="Footer Placeholder 3">
            <a:extLst>
              <a:ext uri="{FF2B5EF4-FFF2-40B4-BE49-F238E27FC236}">
                <a16:creationId xmlns:a16="http://schemas.microsoft.com/office/drawing/2014/main" id="{C823FB99-C941-4F03-B8F1-71C98B09CD86}"/>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5E79875F-74B9-4627-83A6-4FB15DB58133}"/>
              </a:ext>
            </a:extLst>
          </p:cNvPr>
          <p:cNvSpPr>
            <a:spLocks noGrp="1"/>
          </p:cNvSpPr>
          <p:nvPr>
            <p:ph type="sldNum" sz="quarter" idx="12"/>
          </p:nvPr>
        </p:nvSpPr>
        <p:spPr/>
        <p:txBody>
          <a:bodyPr/>
          <a:lstStyle/>
          <a:p>
            <a:fld id="{ED14398A-2D06-4C9A-A4EA-5909099F3F65}" type="slidenum">
              <a:rPr lang="en-US" smtClean="0"/>
              <a:t>63</a:t>
            </a:fld>
            <a:endParaRPr lang="en-US"/>
          </a:p>
        </p:txBody>
      </p:sp>
    </p:spTree>
    <p:extLst>
      <p:ext uri="{BB962C8B-B14F-4D97-AF65-F5344CB8AC3E}">
        <p14:creationId xmlns:p14="http://schemas.microsoft.com/office/powerpoint/2010/main" val="20901278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96C6863-A759-4432-8AA4-0DA8DEEF5803}"/>
              </a:ext>
            </a:extLst>
          </p:cNvPr>
          <p:cNvPicPr>
            <a:picLocks noGrp="1" noChangeAspect="1"/>
          </p:cNvPicPr>
          <p:nvPr>
            <p:ph idx="1"/>
          </p:nvPr>
        </p:nvPicPr>
        <p:blipFill>
          <a:blip r:embed="rId2"/>
          <a:stretch>
            <a:fillRect/>
          </a:stretch>
        </p:blipFill>
        <p:spPr>
          <a:xfrm>
            <a:off x="3307494" y="365125"/>
            <a:ext cx="8046306" cy="5818432"/>
          </a:xfrm>
        </p:spPr>
      </p:pic>
      <p:sp>
        <p:nvSpPr>
          <p:cNvPr id="4" name="Footer Placeholder 3">
            <a:extLst>
              <a:ext uri="{FF2B5EF4-FFF2-40B4-BE49-F238E27FC236}">
                <a16:creationId xmlns:a16="http://schemas.microsoft.com/office/drawing/2014/main" id="{CD66BAC5-47DE-4E89-966B-9AF17E91145B}"/>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08153236-D5FC-4C6B-90E6-9FB7EBD142C4}"/>
              </a:ext>
            </a:extLst>
          </p:cNvPr>
          <p:cNvSpPr>
            <a:spLocks noGrp="1"/>
          </p:cNvSpPr>
          <p:nvPr>
            <p:ph type="sldNum" sz="quarter" idx="12"/>
          </p:nvPr>
        </p:nvSpPr>
        <p:spPr/>
        <p:txBody>
          <a:bodyPr/>
          <a:lstStyle/>
          <a:p>
            <a:fld id="{ED14398A-2D06-4C9A-A4EA-5909099F3F65}" type="slidenum">
              <a:rPr lang="en-US" smtClean="0"/>
              <a:t>64</a:t>
            </a:fld>
            <a:endParaRPr lang="en-US"/>
          </a:p>
        </p:txBody>
      </p:sp>
      <p:sp>
        <p:nvSpPr>
          <p:cNvPr id="8" name="Title 1">
            <a:extLst>
              <a:ext uri="{FF2B5EF4-FFF2-40B4-BE49-F238E27FC236}">
                <a16:creationId xmlns:a16="http://schemas.microsoft.com/office/drawing/2014/main" id="{E7565AF0-3303-49D8-A902-1F0A65C89E5B}"/>
              </a:ext>
            </a:extLst>
          </p:cNvPr>
          <p:cNvSpPr>
            <a:spLocks noGrp="1"/>
          </p:cNvSpPr>
          <p:nvPr>
            <p:ph type="title"/>
          </p:nvPr>
        </p:nvSpPr>
        <p:spPr>
          <a:xfrm>
            <a:off x="838200" y="364881"/>
            <a:ext cx="2469294" cy="5818432"/>
          </a:xfrm>
        </p:spPr>
        <p:txBody>
          <a:bodyPr>
            <a:normAutofit fontScale="90000"/>
          </a:bodyPr>
          <a:lstStyle/>
          <a:p>
            <a:pPr algn="l"/>
            <a:r>
              <a:rPr lang="en-US" sz="2400" dirty="0"/>
              <a:t>Average per capita consumption</a:t>
            </a:r>
            <a:br>
              <a:rPr lang="en-US" sz="2400" dirty="0"/>
            </a:br>
            <a:r>
              <a:rPr lang="en-US" sz="2400" dirty="0"/>
              <a:t>by age for countries by income group</a:t>
            </a:r>
            <a:br>
              <a:rPr lang="en-US" sz="2400" dirty="0"/>
            </a:br>
            <a:r>
              <a:rPr lang="en-US" sz="2400" dirty="0"/>
              <a:t>(expressed for each country as ratio to average labour income ages 30-49, 160 countries)</a:t>
            </a:r>
            <a:br>
              <a:rPr lang="en-US" sz="2400" dirty="0"/>
            </a:br>
            <a:br>
              <a:rPr lang="en-US" sz="2400" dirty="0"/>
            </a:br>
            <a:r>
              <a:rPr lang="en-US" sz="1400" dirty="0"/>
              <a:t>Source: Figure 2 in </a:t>
            </a:r>
            <a:r>
              <a:rPr lang="en-US" sz="1800" b="0" i="0" u="none" strike="noStrike" baseline="0" dirty="0">
                <a:latin typeface="Times New Roman" panose="02020603050405020304" pitchFamily="18" charset="0"/>
              </a:rPr>
              <a:t>United Nations</a:t>
            </a:r>
            <a:br>
              <a:rPr lang="en-US" sz="1800" b="0" i="0" u="none" strike="noStrike" baseline="0" dirty="0">
                <a:latin typeface="Times New Roman" panose="02020603050405020304" pitchFamily="18" charset="0"/>
              </a:rPr>
            </a:br>
            <a:r>
              <a:rPr lang="en-US" sz="1800" b="0" i="0" u="none" strike="noStrike" baseline="0" dirty="0">
                <a:latin typeface="Times New Roman" panose="02020603050405020304" pitchFamily="18" charset="0"/>
              </a:rPr>
              <a:t>Department of Economic and Social Affairs Population Division, </a:t>
            </a:r>
            <a:br>
              <a:rPr lang="en-US" sz="1800" b="0" i="0" u="none" strike="noStrike" baseline="0" dirty="0">
                <a:latin typeface="Times New Roman" panose="02020603050405020304" pitchFamily="18" charset="0"/>
              </a:rPr>
            </a:br>
            <a:r>
              <a:rPr lang="en-US" sz="1800" b="0" i="0" u="none" strike="noStrike" baseline="0" dirty="0">
                <a:latin typeface="Times New Roman" panose="02020603050405020304" pitchFamily="18" charset="0"/>
              </a:rPr>
              <a:t>Technical Paper No. 2017/1</a:t>
            </a:r>
            <a:br>
              <a:rPr lang="en-US" sz="1800" b="0" i="0" u="none" strike="noStrike" baseline="0" dirty="0">
                <a:latin typeface="Times New Roman" panose="02020603050405020304" pitchFamily="18" charset="0"/>
              </a:rPr>
            </a:br>
            <a:r>
              <a:rPr lang="en-US" sz="1800" i="0" u="none" strike="noStrike" baseline="0" dirty="0">
                <a:latin typeface="Times New Roman" panose="02020603050405020304" pitchFamily="18" charset="0"/>
              </a:rPr>
              <a:t>“Support Ratios and Demographic</a:t>
            </a:r>
            <a:br>
              <a:rPr lang="en-US" sz="1800" i="0" u="none" strike="noStrike" baseline="0" dirty="0">
                <a:latin typeface="Times New Roman" panose="02020603050405020304" pitchFamily="18" charset="0"/>
              </a:rPr>
            </a:br>
            <a:r>
              <a:rPr lang="en-US" sz="1800" i="0" u="none" strike="noStrike" baseline="0" dirty="0">
                <a:latin typeface="Times New Roman" panose="02020603050405020304" pitchFamily="18" charset="0"/>
              </a:rPr>
              <a:t>Dividends: Estimates for the World”</a:t>
            </a:r>
            <a:endParaRPr lang="en-US" sz="1400" dirty="0"/>
          </a:p>
        </p:txBody>
      </p:sp>
      <p:pic>
        <p:nvPicPr>
          <p:cNvPr id="9" name="Picture 8">
            <a:extLst>
              <a:ext uri="{FF2B5EF4-FFF2-40B4-BE49-F238E27FC236}">
                <a16:creationId xmlns:a16="http://schemas.microsoft.com/office/drawing/2014/main" id="{D0677FB3-3A58-4108-B9F5-F00DCA7B3981}"/>
              </a:ext>
            </a:extLst>
          </p:cNvPr>
          <p:cNvPicPr>
            <a:picLocks noChangeAspect="1"/>
          </p:cNvPicPr>
          <p:nvPr/>
        </p:nvPicPr>
        <p:blipFill>
          <a:blip r:embed="rId3"/>
          <a:stretch>
            <a:fillRect/>
          </a:stretch>
        </p:blipFill>
        <p:spPr>
          <a:xfrm>
            <a:off x="6864626" y="818382"/>
            <a:ext cx="1288774" cy="944360"/>
          </a:xfrm>
          <a:prstGeom prst="rect">
            <a:avLst/>
          </a:prstGeom>
        </p:spPr>
      </p:pic>
      <p:sp>
        <p:nvSpPr>
          <p:cNvPr id="2" name="TextBox 1">
            <a:extLst>
              <a:ext uri="{FF2B5EF4-FFF2-40B4-BE49-F238E27FC236}">
                <a16:creationId xmlns:a16="http://schemas.microsoft.com/office/drawing/2014/main" id="{FC35A954-1E0B-4CE4-8FF6-31ECC6EF293A}"/>
              </a:ext>
            </a:extLst>
          </p:cNvPr>
          <p:cNvSpPr txBox="1"/>
          <p:nvPr/>
        </p:nvSpPr>
        <p:spPr>
          <a:xfrm>
            <a:off x="6639339" y="3349487"/>
            <a:ext cx="4114800" cy="1477328"/>
          </a:xfrm>
          <a:prstGeom prst="rect">
            <a:avLst/>
          </a:prstGeom>
          <a:noFill/>
        </p:spPr>
        <p:txBody>
          <a:bodyPr wrap="square" rtlCol="0">
            <a:spAutoFit/>
          </a:bodyPr>
          <a:lstStyle/>
          <a:p>
            <a:r>
              <a:rPr lang="en-US" dirty="0"/>
              <a:t>Per capita consumption by age, for income groups.</a:t>
            </a:r>
          </a:p>
          <a:p>
            <a:r>
              <a:rPr lang="en-US" dirty="0"/>
              <a:t>Includes both private household cons and in-kind public transfers (health, education)</a:t>
            </a:r>
          </a:p>
        </p:txBody>
      </p:sp>
    </p:spTree>
    <p:extLst>
      <p:ext uri="{BB962C8B-B14F-4D97-AF65-F5344CB8AC3E}">
        <p14:creationId xmlns:p14="http://schemas.microsoft.com/office/powerpoint/2010/main" val="27901570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D513-D3C9-4A49-8C7B-09DCBBF0B79B}"/>
              </a:ext>
            </a:extLst>
          </p:cNvPr>
          <p:cNvSpPr>
            <a:spLocks noGrp="1"/>
          </p:cNvSpPr>
          <p:nvPr>
            <p:ph type="title"/>
          </p:nvPr>
        </p:nvSpPr>
        <p:spPr/>
        <p:txBody>
          <a:bodyPr/>
          <a:lstStyle/>
          <a:p>
            <a:r>
              <a:rPr lang="en-US" dirty="0"/>
              <a:t>Why is this a concern?</a:t>
            </a:r>
          </a:p>
        </p:txBody>
      </p:sp>
      <p:sp>
        <p:nvSpPr>
          <p:cNvPr id="3" name="Content Placeholder 2">
            <a:extLst>
              <a:ext uri="{FF2B5EF4-FFF2-40B4-BE49-F238E27FC236}">
                <a16:creationId xmlns:a16="http://schemas.microsoft.com/office/drawing/2014/main" id="{1A41C76A-6CA1-4491-A8B3-206E4DF38D1D}"/>
              </a:ext>
            </a:extLst>
          </p:cNvPr>
          <p:cNvSpPr>
            <a:spLocks noGrp="1"/>
          </p:cNvSpPr>
          <p:nvPr>
            <p:ph idx="1"/>
          </p:nvPr>
        </p:nvSpPr>
        <p:spPr/>
        <p:txBody>
          <a:bodyPr/>
          <a:lstStyle/>
          <a:p>
            <a:r>
              <a:rPr lang="en-US" dirty="0"/>
              <a:t>When a population ages there are more elderly consuming more than they produce, and fewer workers producing more than they consume.</a:t>
            </a:r>
          </a:p>
          <a:p>
            <a:r>
              <a:rPr lang="en-US" dirty="0"/>
              <a:t>Something has to give – either workers make bigger transfers (e.g. with higher taxes) or elderly receive smaller benefits (e.g. lower pension or later retirement). </a:t>
            </a:r>
          </a:p>
          <a:p>
            <a:r>
              <a:rPr lang="en-US" dirty="0"/>
              <a:t>This is the main concern with population aging.</a:t>
            </a:r>
          </a:p>
        </p:txBody>
      </p:sp>
      <p:sp>
        <p:nvSpPr>
          <p:cNvPr id="4" name="Footer Placeholder 3">
            <a:extLst>
              <a:ext uri="{FF2B5EF4-FFF2-40B4-BE49-F238E27FC236}">
                <a16:creationId xmlns:a16="http://schemas.microsoft.com/office/drawing/2014/main" id="{6C8F2073-A763-44A6-92D8-7FEC6E640CB1}"/>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DB7DE125-02DB-4663-B842-5AB7346610BD}"/>
              </a:ext>
            </a:extLst>
          </p:cNvPr>
          <p:cNvSpPr>
            <a:spLocks noGrp="1"/>
          </p:cNvSpPr>
          <p:nvPr>
            <p:ph type="sldNum" sz="quarter" idx="12"/>
          </p:nvPr>
        </p:nvSpPr>
        <p:spPr/>
        <p:txBody>
          <a:bodyPr/>
          <a:lstStyle/>
          <a:p>
            <a:fld id="{ED14398A-2D06-4C9A-A4EA-5909099F3F65}" type="slidenum">
              <a:rPr lang="en-US" smtClean="0"/>
              <a:t>65</a:t>
            </a:fld>
            <a:endParaRPr lang="en-US"/>
          </a:p>
        </p:txBody>
      </p:sp>
    </p:spTree>
    <p:extLst>
      <p:ext uri="{BB962C8B-B14F-4D97-AF65-F5344CB8AC3E}">
        <p14:creationId xmlns:p14="http://schemas.microsoft.com/office/powerpoint/2010/main" val="16548633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05CE6-D359-467D-9CFB-45801A0C6CB1}"/>
              </a:ext>
            </a:extLst>
          </p:cNvPr>
          <p:cNvSpPr>
            <a:spLocks noGrp="1"/>
          </p:cNvSpPr>
          <p:nvPr>
            <p:ph type="title"/>
          </p:nvPr>
        </p:nvSpPr>
        <p:spPr>
          <a:xfrm>
            <a:off x="838200" y="357174"/>
            <a:ext cx="4072847" cy="6364301"/>
          </a:xfrm>
        </p:spPr>
        <p:txBody>
          <a:bodyPr>
            <a:noAutofit/>
          </a:bodyPr>
          <a:lstStyle/>
          <a:p>
            <a:r>
              <a:rPr lang="en-US" sz="2400" dirty="0"/>
              <a:t>In China there is a “Great Reversal” after 2013. From plus 1.5%/</a:t>
            </a:r>
            <a:r>
              <a:rPr lang="en-US" sz="2400" dirty="0" err="1"/>
              <a:t>yr</a:t>
            </a:r>
            <a:r>
              <a:rPr lang="en-US" sz="2400" dirty="0"/>
              <a:t> </a:t>
            </a:r>
            <a:r>
              <a:rPr lang="en-US" sz="2400" dirty="0" err="1"/>
              <a:t>demog</a:t>
            </a:r>
            <a:r>
              <a:rPr lang="en-US" sz="2400" dirty="0"/>
              <a:t> dividend to -1.0%/</a:t>
            </a:r>
            <a:r>
              <a:rPr lang="en-US" sz="2400" dirty="0" err="1"/>
              <a:t>yr</a:t>
            </a:r>
            <a:r>
              <a:rPr lang="en-US" sz="2400" dirty="0"/>
              <a:t> percent from pop aging. </a:t>
            </a:r>
            <a:br>
              <a:rPr lang="en-US" sz="2400" dirty="0"/>
            </a:br>
            <a:br>
              <a:rPr lang="en-US" sz="2400" dirty="0"/>
            </a:br>
            <a:r>
              <a:rPr lang="en-US" sz="2400" dirty="0"/>
              <a:t>Elsewhere, </a:t>
            </a:r>
            <a:r>
              <a:rPr lang="en-US" sz="2400"/>
              <a:t>more complicated. </a:t>
            </a:r>
            <a:br>
              <a:rPr lang="en-US" sz="2400" dirty="0"/>
            </a:br>
            <a:br>
              <a:rPr lang="en-US" sz="2400" dirty="0"/>
            </a:br>
            <a:r>
              <a:rPr lang="en-US" sz="2400" dirty="0"/>
              <a:t>On global scale, supp ratio stops rising around now. </a:t>
            </a:r>
            <a:br>
              <a:rPr lang="en-US" sz="2400" dirty="0"/>
            </a:br>
            <a:br>
              <a:rPr lang="en-US" sz="2400" dirty="0"/>
            </a:br>
            <a:r>
              <a:rPr lang="en-US" sz="2400" dirty="0"/>
              <a:t>But Hi Inc countries have been aging for awhile. </a:t>
            </a:r>
            <a:br>
              <a:rPr lang="en-US" sz="2400" dirty="0"/>
            </a:br>
            <a:br>
              <a:rPr lang="en-US" sz="2400" dirty="0"/>
            </a:br>
            <a:r>
              <a:rPr lang="en-US" sz="2400" dirty="0"/>
              <a:t>Low Inc and Lower Mid Inc countries still in dividend phase.</a:t>
            </a:r>
          </a:p>
        </p:txBody>
      </p:sp>
      <p:pic>
        <p:nvPicPr>
          <p:cNvPr id="6" name="Content Placeholder 5">
            <a:extLst>
              <a:ext uri="{FF2B5EF4-FFF2-40B4-BE49-F238E27FC236}">
                <a16:creationId xmlns:a16="http://schemas.microsoft.com/office/drawing/2014/main" id="{E91D5F67-1A79-4F01-B0F6-C85C24A70ED8}"/>
              </a:ext>
            </a:extLst>
          </p:cNvPr>
          <p:cNvPicPr>
            <a:picLocks noGrp="1" noChangeAspect="1"/>
          </p:cNvPicPr>
          <p:nvPr>
            <p:ph idx="1"/>
          </p:nvPr>
        </p:nvPicPr>
        <p:blipFill rotWithShape="1">
          <a:blip r:embed="rId2"/>
          <a:srcRect t="-594" r="30618"/>
          <a:stretch/>
        </p:blipFill>
        <p:spPr>
          <a:xfrm>
            <a:off x="5599416" y="231312"/>
            <a:ext cx="5342562" cy="6165483"/>
          </a:xfrm>
          <a:prstGeom prst="rect">
            <a:avLst/>
          </a:prstGeom>
        </p:spPr>
      </p:pic>
      <p:sp>
        <p:nvSpPr>
          <p:cNvPr id="4" name="Footer Placeholder 3">
            <a:extLst>
              <a:ext uri="{FF2B5EF4-FFF2-40B4-BE49-F238E27FC236}">
                <a16:creationId xmlns:a16="http://schemas.microsoft.com/office/drawing/2014/main" id="{C541F5F9-4EC1-4AC7-9A98-702A116D693C}"/>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4A5E44CE-7266-41DB-A154-FCCB6402389E}"/>
              </a:ext>
            </a:extLst>
          </p:cNvPr>
          <p:cNvSpPr>
            <a:spLocks noGrp="1"/>
          </p:cNvSpPr>
          <p:nvPr>
            <p:ph type="sldNum" sz="quarter" idx="12"/>
          </p:nvPr>
        </p:nvSpPr>
        <p:spPr/>
        <p:txBody>
          <a:bodyPr/>
          <a:lstStyle/>
          <a:p>
            <a:fld id="{ED14398A-2D06-4C9A-A4EA-5909099F3F65}" type="slidenum">
              <a:rPr lang="en-US" smtClean="0"/>
              <a:t>66</a:t>
            </a:fld>
            <a:endParaRPr lang="en-US"/>
          </a:p>
        </p:txBody>
      </p:sp>
      <p:sp>
        <p:nvSpPr>
          <p:cNvPr id="7" name="TextBox 6">
            <a:extLst>
              <a:ext uri="{FF2B5EF4-FFF2-40B4-BE49-F238E27FC236}">
                <a16:creationId xmlns:a16="http://schemas.microsoft.com/office/drawing/2014/main" id="{A7B9B78C-CED2-46F7-B8C4-2C47E2D58E6E}"/>
              </a:ext>
            </a:extLst>
          </p:cNvPr>
          <p:cNvSpPr txBox="1"/>
          <p:nvPr/>
        </p:nvSpPr>
        <p:spPr>
          <a:xfrm>
            <a:off x="9614272" y="1662245"/>
            <a:ext cx="1142771" cy="369332"/>
          </a:xfrm>
          <a:prstGeom prst="rect">
            <a:avLst/>
          </a:prstGeom>
          <a:noFill/>
        </p:spPr>
        <p:txBody>
          <a:bodyPr wrap="square" rtlCol="0">
            <a:spAutoFit/>
          </a:bodyPr>
          <a:lstStyle/>
          <a:p>
            <a:r>
              <a:rPr lang="en-US" dirty="0"/>
              <a:t>High Inc</a:t>
            </a:r>
          </a:p>
        </p:txBody>
      </p:sp>
      <p:sp>
        <p:nvSpPr>
          <p:cNvPr id="8" name="TextBox 7">
            <a:extLst>
              <a:ext uri="{FF2B5EF4-FFF2-40B4-BE49-F238E27FC236}">
                <a16:creationId xmlns:a16="http://schemas.microsoft.com/office/drawing/2014/main" id="{5D0C42D0-714E-4D95-A828-97F5CBAA05E2}"/>
              </a:ext>
            </a:extLst>
          </p:cNvPr>
          <p:cNvSpPr txBox="1"/>
          <p:nvPr/>
        </p:nvSpPr>
        <p:spPr>
          <a:xfrm>
            <a:off x="6319719" y="2101806"/>
            <a:ext cx="1406447" cy="369332"/>
          </a:xfrm>
          <a:prstGeom prst="rect">
            <a:avLst/>
          </a:prstGeom>
          <a:noFill/>
        </p:spPr>
        <p:txBody>
          <a:bodyPr wrap="square" rtlCol="0">
            <a:spAutoFit/>
          </a:bodyPr>
          <a:lstStyle/>
          <a:p>
            <a:r>
              <a:rPr lang="en-US" dirty="0"/>
              <a:t>Up-Mid Inc</a:t>
            </a:r>
          </a:p>
        </p:txBody>
      </p:sp>
      <p:sp>
        <p:nvSpPr>
          <p:cNvPr id="9" name="TextBox 8">
            <a:extLst>
              <a:ext uri="{FF2B5EF4-FFF2-40B4-BE49-F238E27FC236}">
                <a16:creationId xmlns:a16="http://schemas.microsoft.com/office/drawing/2014/main" id="{2D8E2B0F-6425-48E8-9FBC-262525CAF9B2}"/>
              </a:ext>
            </a:extLst>
          </p:cNvPr>
          <p:cNvSpPr txBox="1"/>
          <p:nvPr/>
        </p:nvSpPr>
        <p:spPr>
          <a:xfrm>
            <a:off x="9121209" y="4117584"/>
            <a:ext cx="1481721" cy="369332"/>
          </a:xfrm>
          <a:prstGeom prst="rect">
            <a:avLst/>
          </a:prstGeom>
          <a:noFill/>
        </p:spPr>
        <p:txBody>
          <a:bodyPr wrap="square" rtlCol="0">
            <a:spAutoFit/>
          </a:bodyPr>
          <a:lstStyle/>
          <a:p>
            <a:r>
              <a:rPr lang="en-US" dirty="0"/>
              <a:t>Low-Mid Inc</a:t>
            </a:r>
          </a:p>
        </p:txBody>
      </p:sp>
      <p:sp>
        <p:nvSpPr>
          <p:cNvPr id="10" name="TextBox 9">
            <a:extLst>
              <a:ext uri="{FF2B5EF4-FFF2-40B4-BE49-F238E27FC236}">
                <a16:creationId xmlns:a16="http://schemas.microsoft.com/office/drawing/2014/main" id="{BE86E8DE-CC6C-42F6-879C-15C45D08C659}"/>
              </a:ext>
            </a:extLst>
          </p:cNvPr>
          <p:cNvSpPr txBox="1"/>
          <p:nvPr/>
        </p:nvSpPr>
        <p:spPr>
          <a:xfrm>
            <a:off x="8819085" y="461205"/>
            <a:ext cx="1629734" cy="369332"/>
          </a:xfrm>
          <a:prstGeom prst="rect">
            <a:avLst/>
          </a:prstGeom>
          <a:noFill/>
        </p:spPr>
        <p:txBody>
          <a:bodyPr wrap="square" rtlCol="0">
            <a:spAutoFit/>
          </a:bodyPr>
          <a:lstStyle/>
          <a:p>
            <a:r>
              <a:rPr lang="en-US" dirty="0"/>
              <a:t>Low-Mid Inc</a:t>
            </a:r>
          </a:p>
        </p:txBody>
      </p:sp>
      <p:sp>
        <p:nvSpPr>
          <p:cNvPr id="11" name="TextBox 10">
            <a:extLst>
              <a:ext uri="{FF2B5EF4-FFF2-40B4-BE49-F238E27FC236}">
                <a16:creationId xmlns:a16="http://schemas.microsoft.com/office/drawing/2014/main" id="{31EFABF2-EA31-4FFF-9668-BBA139E86D50}"/>
              </a:ext>
            </a:extLst>
          </p:cNvPr>
          <p:cNvSpPr txBox="1"/>
          <p:nvPr/>
        </p:nvSpPr>
        <p:spPr>
          <a:xfrm>
            <a:off x="8296510" y="1552464"/>
            <a:ext cx="1317762" cy="369332"/>
          </a:xfrm>
          <a:prstGeom prst="rect">
            <a:avLst/>
          </a:prstGeom>
          <a:noFill/>
        </p:spPr>
        <p:txBody>
          <a:bodyPr wrap="square" rtlCol="0">
            <a:spAutoFit/>
          </a:bodyPr>
          <a:lstStyle/>
          <a:p>
            <a:r>
              <a:rPr lang="en-US" dirty="0"/>
              <a:t>Low-Inc</a:t>
            </a:r>
          </a:p>
        </p:txBody>
      </p:sp>
      <p:sp>
        <p:nvSpPr>
          <p:cNvPr id="12" name="TextBox 11">
            <a:extLst>
              <a:ext uri="{FF2B5EF4-FFF2-40B4-BE49-F238E27FC236}">
                <a16:creationId xmlns:a16="http://schemas.microsoft.com/office/drawing/2014/main" id="{76357320-D807-4049-99BE-BC3C7F1EBEB2}"/>
              </a:ext>
            </a:extLst>
          </p:cNvPr>
          <p:cNvSpPr txBox="1"/>
          <p:nvPr/>
        </p:nvSpPr>
        <p:spPr>
          <a:xfrm>
            <a:off x="9780790" y="3535033"/>
            <a:ext cx="1317762" cy="369332"/>
          </a:xfrm>
          <a:prstGeom prst="rect">
            <a:avLst/>
          </a:prstGeom>
          <a:noFill/>
        </p:spPr>
        <p:txBody>
          <a:bodyPr wrap="square" rtlCol="0">
            <a:spAutoFit/>
          </a:bodyPr>
          <a:lstStyle/>
          <a:p>
            <a:r>
              <a:rPr lang="en-US" dirty="0"/>
              <a:t>Low-Inc</a:t>
            </a:r>
          </a:p>
        </p:txBody>
      </p:sp>
      <p:sp>
        <p:nvSpPr>
          <p:cNvPr id="13" name="TextBox 12">
            <a:extLst>
              <a:ext uri="{FF2B5EF4-FFF2-40B4-BE49-F238E27FC236}">
                <a16:creationId xmlns:a16="http://schemas.microsoft.com/office/drawing/2014/main" id="{7159B8F5-27A0-4F72-A679-7032353064C0}"/>
              </a:ext>
            </a:extLst>
          </p:cNvPr>
          <p:cNvSpPr txBox="1"/>
          <p:nvPr/>
        </p:nvSpPr>
        <p:spPr>
          <a:xfrm>
            <a:off x="9832161" y="4700135"/>
            <a:ext cx="1142771" cy="369332"/>
          </a:xfrm>
          <a:prstGeom prst="rect">
            <a:avLst/>
          </a:prstGeom>
          <a:noFill/>
        </p:spPr>
        <p:txBody>
          <a:bodyPr wrap="square" rtlCol="0">
            <a:spAutoFit/>
          </a:bodyPr>
          <a:lstStyle/>
          <a:p>
            <a:r>
              <a:rPr lang="en-US" dirty="0"/>
              <a:t>High Inc</a:t>
            </a:r>
          </a:p>
        </p:txBody>
      </p:sp>
      <p:sp>
        <p:nvSpPr>
          <p:cNvPr id="14" name="TextBox 13">
            <a:extLst>
              <a:ext uri="{FF2B5EF4-FFF2-40B4-BE49-F238E27FC236}">
                <a16:creationId xmlns:a16="http://schemas.microsoft.com/office/drawing/2014/main" id="{C351D13E-D1CE-4173-9D7C-641A9CCC2F62}"/>
              </a:ext>
            </a:extLst>
          </p:cNvPr>
          <p:cNvSpPr txBox="1"/>
          <p:nvPr/>
        </p:nvSpPr>
        <p:spPr>
          <a:xfrm>
            <a:off x="6646780" y="3059668"/>
            <a:ext cx="1406447" cy="369332"/>
          </a:xfrm>
          <a:prstGeom prst="rect">
            <a:avLst/>
          </a:prstGeom>
          <a:noFill/>
        </p:spPr>
        <p:txBody>
          <a:bodyPr wrap="square" rtlCol="0">
            <a:spAutoFit/>
          </a:bodyPr>
          <a:lstStyle/>
          <a:p>
            <a:r>
              <a:rPr lang="en-US" dirty="0"/>
              <a:t>Up-Mid Inc</a:t>
            </a:r>
          </a:p>
        </p:txBody>
      </p:sp>
      <p:sp>
        <p:nvSpPr>
          <p:cNvPr id="15" name="TextBox 14">
            <a:extLst>
              <a:ext uri="{FF2B5EF4-FFF2-40B4-BE49-F238E27FC236}">
                <a16:creationId xmlns:a16="http://schemas.microsoft.com/office/drawing/2014/main" id="{469875F2-6EA8-4581-9493-BF9EBD87A453}"/>
              </a:ext>
            </a:extLst>
          </p:cNvPr>
          <p:cNvSpPr txBox="1"/>
          <p:nvPr/>
        </p:nvSpPr>
        <p:spPr>
          <a:xfrm>
            <a:off x="6096000" y="461205"/>
            <a:ext cx="2514600" cy="523220"/>
          </a:xfrm>
          <a:prstGeom prst="rect">
            <a:avLst/>
          </a:prstGeom>
          <a:noFill/>
        </p:spPr>
        <p:txBody>
          <a:bodyPr wrap="square" rtlCol="0">
            <a:spAutoFit/>
          </a:bodyPr>
          <a:lstStyle/>
          <a:p>
            <a:r>
              <a:rPr lang="en-US" sz="2800" dirty="0"/>
              <a:t>Support Ratio</a:t>
            </a:r>
          </a:p>
        </p:txBody>
      </p:sp>
      <p:sp>
        <p:nvSpPr>
          <p:cNvPr id="16" name="TextBox 15">
            <a:extLst>
              <a:ext uri="{FF2B5EF4-FFF2-40B4-BE49-F238E27FC236}">
                <a16:creationId xmlns:a16="http://schemas.microsoft.com/office/drawing/2014/main" id="{088F7DBB-2774-4F12-B08C-976810BFD779}"/>
              </a:ext>
            </a:extLst>
          </p:cNvPr>
          <p:cNvSpPr txBox="1"/>
          <p:nvPr/>
        </p:nvSpPr>
        <p:spPr>
          <a:xfrm>
            <a:off x="8311956" y="2780516"/>
            <a:ext cx="3100226" cy="954107"/>
          </a:xfrm>
          <a:prstGeom prst="rect">
            <a:avLst/>
          </a:prstGeom>
          <a:noFill/>
        </p:spPr>
        <p:txBody>
          <a:bodyPr wrap="square" rtlCol="0">
            <a:spAutoFit/>
          </a:bodyPr>
          <a:lstStyle/>
          <a:p>
            <a:r>
              <a:rPr lang="en-US" sz="2800" dirty="0" err="1"/>
              <a:t>Demog</a:t>
            </a:r>
            <a:r>
              <a:rPr lang="en-US" sz="2800" dirty="0"/>
              <a:t> </a:t>
            </a:r>
            <a:r>
              <a:rPr lang="en-US" sz="2800" dirty="0" err="1"/>
              <a:t>Div</a:t>
            </a:r>
            <a:r>
              <a:rPr lang="en-US" sz="2800" dirty="0"/>
              <a:t> = change in Supp Rat</a:t>
            </a:r>
          </a:p>
        </p:txBody>
      </p:sp>
      <p:cxnSp>
        <p:nvCxnSpPr>
          <p:cNvPr id="17" name="Straight Connector 16">
            <a:extLst>
              <a:ext uri="{FF2B5EF4-FFF2-40B4-BE49-F238E27FC236}">
                <a16:creationId xmlns:a16="http://schemas.microsoft.com/office/drawing/2014/main" id="{0E0E9AE5-C5E0-46BA-ACC5-4ADCD136F5FA}"/>
              </a:ext>
            </a:extLst>
          </p:cNvPr>
          <p:cNvCxnSpPr>
            <a:cxnSpLocks/>
          </p:cNvCxnSpPr>
          <p:nvPr/>
        </p:nvCxnSpPr>
        <p:spPr>
          <a:xfrm flipV="1">
            <a:off x="9121209" y="365125"/>
            <a:ext cx="0" cy="509531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640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A5F38-678A-41C6-8364-A31620BDBE44}"/>
              </a:ext>
            </a:extLst>
          </p:cNvPr>
          <p:cNvSpPr>
            <a:spLocks noGrp="1"/>
          </p:cNvSpPr>
          <p:nvPr>
            <p:ph type="title"/>
          </p:nvPr>
        </p:nvSpPr>
        <p:spPr>
          <a:xfrm>
            <a:off x="838200" y="365125"/>
            <a:ext cx="3078018" cy="5811838"/>
          </a:xfrm>
        </p:spPr>
        <p:txBody>
          <a:bodyPr>
            <a:normAutofit fontScale="90000"/>
          </a:bodyPr>
          <a:lstStyle/>
          <a:p>
            <a:r>
              <a:rPr lang="en-US" sz="2800" dirty="0"/>
              <a:t>Aging pops bring rising public transfer loads in most countries, 2020-2070.</a:t>
            </a:r>
            <a:br>
              <a:rPr lang="en-US" sz="2800" dirty="0"/>
            </a:br>
            <a:br>
              <a:rPr lang="en-US" sz="2800" dirty="0"/>
            </a:br>
            <a:r>
              <a:rPr lang="en-US" sz="2800" dirty="0"/>
              <a:t>“transfer load” is net total transfers divided by total consumption.</a:t>
            </a:r>
            <a:br>
              <a:rPr lang="en-US" sz="2800" dirty="0"/>
            </a:br>
            <a:br>
              <a:rPr lang="en-US" sz="2800" dirty="0"/>
            </a:br>
            <a:r>
              <a:rPr lang="en-US" sz="2800" dirty="0"/>
              <a:t>Consumption must be reduced by this proportion to balance public transfers (benefits – taxes).</a:t>
            </a:r>
            <a:br>
              <a:rPr lang="en-US" sz="2800" dirty="0"/>
            </a:br>
            <a:br>
              <a:rPr lang="en-US" sz="2800" dirty="0"/>
            </a:br>
            <a:r>
              <a:rPr lang="en-US" sz="2800" dirty="0"/>
              <a:t>Very modest for US. </a:t>
            </a:r>
          </a:p>
        </p:txBody>
      </p:sp>
      <p:sp>
        <p:nvSpPr>
          <p:cNvPr id="4" name="Footer Placeholder 3">
            <a:extLst>
              <a:ext uri="{FF2B5EF4-FFF2-40B4-BE49-F238E27FC236}">
                <a16:creationId xmlns:a16="http://schemas.microsoft.com/office/drawing/2014/main" id="{0551B669-B74E-42E2-879C-AEAB9471AE00}"/>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1F84958D-EFFC-4B96-AF17-EF5B8872327B}"/>
              </a:ext>
            </a:extLst>
          </p:cNvPr>
          <p:cNvSpPr>
            <a:spLocks noGrp="1"/>
          </p:cNvSpPr>
          <p:nvPr>
            <p:ph type="sldNum" sz="quarter" idx="12"/>
          </p:nvPr>
        </p:nvSpPr>
        <p:spPr/>
        <p:txBody>
          <a:bodyPr/>
          <a:lstStyle/>
          <a:p>
            <a:fld id="{8601CFF7-9DD1-4C47-9EAB-3E0077C363CE}" type="slidenum">
              <a:rPr lang="en-US" smtClean="0"/>
              <a:t>67</a:t>
            </a:fld>
            <a:endParaRPr lang="en-US"/>
          </a:p>
        </p:txBody>
      </p:sp>
      <p:pic>
        <p:nvPicPr>
          <p:cNvPr id="6" name="image14.png">
            <a:extLst>
              <a:ext uri="{FF2B5EF4-FFF2-40B4-BE49-F238E27FC236}">
                <a16:creationId xmlns:a16="http://schemas.microsoft.com/office/drawing/2014/main" id="{37B8C71D-6042-47B2-8396-06DD46229D91}"/>
              </a:ext>
            </a:extLst>
          </p:cNvPr>
          <p:cNvPicPr>
            <a:picLocks noGrp="1"/>
          </p:cNvPicPr>
          <p:nvPr>
            <p:ph idx="1"/>
          </p:nvPr>
        </p:nvPicPr>
        <p:blipFill>
          <a:blip r:embed="rId2"/>
          <a:srcRect/>
          <a:stretch>
            <a:fillRect/>
          </a:stretch>
        </p:blipFill>
        <p:spPr>
          <a:xfrm>
            <a:off x="3831392" y="523297"/>
            <a:ext cx="7427735" cy="5653665"/>
          </a:xfrm>
          <a:prstGeom prst="rect">
            <a:avLst/>
          </a:prstGeom>
          <a:ln/>
        </p:spPr>
      </p:pic>
      <p:sp>
        <p:nvSpPr>
          <p:cNvPr id="7" name="TextBox 6">
            <a:extLst>
              <a:ext uri="{FF2B5EF4-FFF2-40B4-BE49-F238E27FC236}">
                <a16:creationId xmlns:a16="http://schemas.microsoft.com/office/drawing/2014/main" id="{3BC27103-5C42-46F2-A4CF-4ED232509C2B}"/>
              </a:ext>
            </a:extLst>
          </p:cNvPr>
          <p:cNvSpPr txBox="1"/>
          <p:nvPr/>
        </p:nvSpPr>
        <p:spPr>
          <a:xfrm>
            <a:off x="9845963" y="1154545"/>
            <a:ext cx="1230745" cy="369332"/>
          </a:xfrm>
          <a:prstGeom prst="rect">
            <a:avLst/>
          </a:prstGeom>
          <a:noFill/>
        </p:spPr>
        <p:txBody>
          <a:bodyPr wrap="square" rtlCol="0">
            <a:spAutoFit/>
          </a:bodyPr>
          <a:lstStyle/>
          <a:p>
            <a:r>
              <a:rPr lang="en-US" dirty="0"/>
              <a:t>Brazil 28%</a:t>
            </a:r>
          </a:p>
        </p:txBody>
      </p:sp>
      <p:sp>
        <p:nvSpPr>
          <p:cNvPr id="8" name="TextBox 7">
            <a:extLst>
              <a:ext uri="{FF2B5EF4-FFF2-40B4-BE49-F238E27FC236}">
                <a16:creationId xmlns:a16="http://schemas.microsoft.com/office/drawing/2014/main" id="{B970CE8A-D48D-4969-A01E-1EB01FEED006}"/>
              </a:ext>
            </a:extLst>
          </p:cNvPr>
          <p:cNvSpPr txBox="1"/>
          <p:nvPr/>
        </p:nvSpPr>
        <p:spPr>
          <a:xfrm>
            <a:off x="9497292" y="4002684"/>
            <a:ext cx="812800" cy="369332"/>
          </a:xfrm>
          <a:prstGeom prst="rect">
            <a:avLst/>
          </a:prstGeom>
          <a:noFill/>
        </p:spPr>
        <p:txBody>
          <a:bodyPr wrap="square" rtlCol="0">
            <a:spAutoFit/>
          </a:bodyPr>
          <a:lstStyle/>
          <a:p>
            <a:r>
              <a:rPr lang="en-US" dirty="0"/>
              <a:t>US 5%</a:t>
            </a:r>
          </a:p>
        </p:txBody>
      </p:sp>
      <p:sp>
        <p:nvSpPr>
          <p:cNvPr id="9" name="TextBox 8">
            <a:extLst>
              <a:ext uri="{FF2B5EF4-FFF2-40B4-BE49-F238E27FC236}">
                <a16:creationId xmlns:a16="http://schemas.microsoft.com/office/drawing/2014/main" id="{799099C3-51AE-4094-8769-839CEE385744}"/>
              </a:ext>
            </a:extLst>
          </p:cNvPr>
          <p:cNvSpPr txBox="1"/>
          <p:nvPr/>
        </p:nvSpPr>
        <p:spPr>
          <a:xfrm>
            <a:off x="9441872" y="2812472"/>
            <a:ext cx="1466273" cy="369332"/>
          </a:xfrm>
          <a:prstGeom prst="rect">
            <a:avLst/>
          </a:prstGeom>
          <a:noFill/>
        </p:spPr>
        <p:txBody>
          <a:bodyPr wrap="square" rtlCol="0">
            <a:spAutoFit/>
          </a:bodyPr>
          <a:lstStyle/>
          <a:p>
            <a:r>
              <a:rPr lang="en-US" dirty="0"/>
              <a:t>Japan 17%</a:t>
            </a:r>
          </a:p>
        </p:txBody>
      </p:sp>
      <p:sp>
        <p:nvSpPr>
          <p:cNvPr id="10" name="TextBox 9">
            <a:extLst>
              <a:ext uri="{FF2B5EF4-FFF2-40B4-BE49-F238E27FC236}">
                <a16:creationId xmlns:a16="http://schemas.microsoft.com/office/drawing/2014/main" id="{FEBB8225-C525-4524-B9EF-761240934035}"/>
              </a:ext>
            </a:extLst>
          </p:cNvPr>
          <p:cNvSpPr txBox="1"/>
          <p:nvPr/>
        </p:nvSpPr>
        <p:spPr>
          <a:xfrm>
            <a:off x="8093363" y="2516909"/>
            <a:ext cx="1595581" cy="369332"/>
          </a:xfrm>
          <a:prstGeom prst="rect">
            <a:avLst/>
          </a:prstGeom>
          <a:noFill/>
        </p:spPr>
        <p:txBody>
          <a:bodyPr wrap="square" rtlCol="0">
            <a:spAutoFit/>
          </a:bodyPr>
          <a:lstStyle/>
          <a:p>
            <a:r>
              <a:rPr lang="en-US" dirty="0"/>
              <a:t>Spain 16%</a:t>
            </a:r>
          </a:p>
        </p:txBody>
      </p:sp>
      <p:sp>
        <p:nvSpPr>
          <p:cNvPr id="11" name="TextBox 10">
            <a:extLst>
              <a:ext uri="{FF2B5EF4-FFF2-40B4-BE49-F238E27FC236}">
                <a16:creationId xmlns:a16="http://schemas.microsoft.com/office/drawing/2014/main" id="{CBE44F39-8F44-4D4F-9EBF-BE8E4BBCFE46}"/>
              </a:ext>
            </a:extLst>
          </p:cNvPr>
          <p:cNvSpPr txBox="1"/>
          <p:nvPr/>
        </p:nvSpPr>
        <p:spPr>
          <a:xfrm>
            <a:off x="9169399" y="5209309"/>
            <a:ext cx="1821874" cy="369332"/>
          </a:xfrm>
          <a:prstGeom prst="rect">
            <a:avLst/>
          </a:prstGeom>
          <a:noFill/>
        </p:spPr>
        <p:txBody>
          <a:bodyPr wrap="square" rtlCol="0">
            <a:spAutoFit/>
          </a:bodyPr>
          <a:lstStyle/>
          <a:p>
            <a:r>
              <a:rPr lang="en-US" dirty="0"/>
              <a:t>Philippines -7%</a:t>
            </a:r>
          </a:p>
        </p:txBody>
      </p:sp>
    </p:spTree>
    <p:extLst>
      <p:ext uri="{BB962C8B-B14F-4D97-AF65-F5344CB8AC3E}">
        <p14:creationId xmlns:p14="http://schemas.microsoft.com/office/powerpoint/2010/main" val="15313573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EDAC5-61DB-44F7-A537-CBF68E3B63B2}"/>
              </a:ext>
            </a:extLst>
          </p:cNvPr>
          <p:cNvSpPr>
            <a:spLocks noGrp="1"/>
          </p:cNvSpPr>
          <p:nvPr>
            <p:ph type="title"/>
          </p:nvPr>
        </p:nvSpPr>
        <p:spPr/>
        <p:txBody>
          <a:bodyPr>
            <a:normAutofit/>
          </a:bodyPr>
          <a:lstStyle/>
          <a:p>
            <a:r>
              <a:rPr lang="en-US" dirty="0"/>
              <a:t>4. Taking capital into account, same approach as earlier for the US</a:t>
            </a:r>
          </a:p>
        </p:txBody>
      </p:sp>
      <p:sp>
        <p:nvSpPr>
          <p:cNvPr id="3" name="Content Placeholder 2">
            <a:extLst>
              <a:ext uri="{FF2B5EF4-FFF2-40B4-BE49-F238E27FC236}">
                <a16:creationId xmlns:a16="http://schemas.microsoft.com/office/drawing/2014/main" id="{7E9CEAE5-0910-4933-8422-D4D048127F90}"/>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B3209F6D-09F8-4322-BBBA-1AA627E7930B}"/>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93B4E7A2-EE81-4727-8A22-7EF4C6B71C09}"/>
              </a:ext>
            </a:extLst>
          </p:cNvPr>
          <p:cNvSpPr>
            <a:spLocks noGrp="1"/>
          </p:cNvSpPr>
          <p:nvPr>
            <p:ph type="sldNum" sz="quarter" idx="12"/>
          </p:nvPr>
        </p:nvSpPr>
        <p:spPr/>
        <p:txBody>
          <a:bodyPr/>
          <a:lstStyle/>
          <a:p>
            <a:fld id="{ED14398A-2D06-4C9A-A4EA-5909099F3F65}" type="slidenum">
              <a:rPr lang="en-US" smtClean="0"/>
              <a:t>68</a:t>
            </a:fld>
            <a:endParaRPr lang="en-US"/>
          </a:p>
        </p:txBody>
      </p:sp>
    </p:spTree>
    <p:extLst>
      <p:ext uri="{BB962C8B-B14F-4D97-AF65-F5344CB8AC3E}">
        <p14:creationId xmlns:p14="http://schemas.microsoft.com/office/powerpoint/2010/main" val="26319047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3200" dirty="0"/>
              <a:t>For closed economy, simulated ratios of capital to labor (K/L) and also Wage to Interest Rate (w/r) relative to 2015 = 1.0 for both based on NTA data, assuming Cobb-Douglas production function.</a:t>
            </a:r>
          </a:p>
        </p:txBody>
      </p:sp>
      <p:sp>
        <p:nvSpPr>
          <p:cNvPr id="4" name="Footer Placeholder 3"/>
          <p:cNvSpPr>
            <a:spLocks noGrp="1"/>
          </p:cNvSpPr>
          <p:nvPr>
            <p:ph type="ftr" sz="quarter" idx="11"/>
          </p:nvPr>
        </p:nvSpPr>
        <p:spPr/>
        <p:txBody>
          <a:bodyPr/>
          <a:lstStyle/>
          <a:p>
            <a:r>
              <a:rPr lang="nl-NL"/>
              <a:t>Ron Lee, UC Berkeley, April 2021</a:t>
            </a:r>
            <a:endParaRPr lang="en-US"/>
          </a:p>
        </p:txBody>
      </p:sp>
      <p:sp>
        <p:nvSpPr>
          <p:cNvPr id="5" name="Slide Number Placeholder 4"/>
          <p:cNvSpPr>
            <a:spLocks noGrp="1"/>
          </p:cNvSpPr>
          <p:nvPr>
            <p:ph type="sldNum" sz="quarter" idx="12"/>
          </p:nvPr>
        </p:nvSpPr>
        <p:spPr/>
        <p:txBody>
          <a:bodyPr/>
          <a:lstStyle/>
          <a:p>
            <a:fld id="{ED14398A-2D06-4C9A-A4EA-5909099F3F65}" type="slidenum">
              <a:rPr lang="en-US" smtClean="0"/>
              <a:t>69</a:t>
            </a:fld>
            <a:endParaRPr lang="en-US"/>
          </a:p>
        </p:txBody>
      </p:sp>
      <p:pic>
        <p:nvPicPr>
          <p:cNvPr id="15" name="Picture 14"/>
          <p:cNvPicPr>
            <a:picLocks noChangeAspect="1"/>
          </p:cNvPicPr>
          <p:nvPr/>
        </p:nvPicPr>
        <p:blipFill>
          <a:blip r:embed="rId2"/>
          <a:stretch>
            <a:fillRect/>
          </a:stretch>
        </p:blipFill>
        <p:spPr>
          <a:xfrm>
            <a:off x="942109" y="1997431"/>
            <a:ext cx="3349183" cy="2444570"/>
          </a:xfrm>
          <a:prstGeom prst="rect">
            <a:avLst/>
          </a:prstGeom>
        </p:spPr>
      </p:pic>
      <p:pic>
        <p:nvPicPr>
          <p:cNvPr id="18" name="Content Placeholder 17"/>
          <p:cNvPicPr>
            <a:picLocks noGrp="1" noChangeAspect="1"/>
          </p:cNvPicPr>
          <p:nvPr>
            <p:ph sz="half" idx="1"/>
          </p:nvPr>
        </p:nvPicPr>
        <p:blipFill>
          <a:blip r:embed="rId3"/>
          <a:stretch>
            <a:fillRect/>
          </a:stretch>
        </p:blipFill>
        <p:spPr>
          <a:xfrm>
            <a:off x="4367433" y="1997431"/>
            <a:ext cx="3360151" cy="2444570"/>
          </a:xfrm>
          <a:prstGeom prst="rect">
            <a:avLst/>
          </a:prstGeom>
        </p:spPr>
      </p:pic>
      <p:pic>
        <p:nvPicPr>
          <p:cNvPr id="19" name="Picture 18"/>
          <p:cNvPicPr>
            <a:picLocks noChangeAspect="1"/>
          </p:cNvPicPr>
          <p:nvPr/>
        </p:nvPicPr>
        <p:blipFill>
          <a:blip r:embed="rId4"/>
          <a:stretch>
            <a:fillRect/>
          </a:stretch>
        </p:blipFill>
        <p:spPr>
          <a:xfrm>
            <a:off x="7862828" y="2005977"/>
            <a:ext cx="3362420" cy="2444570"/>
          </a:xfrm>
          <a:prstGeom prst="rect">
            <a:avLst/>
          </a:prstGeom>
        </p:spPr>
      </p:pic>
      <p:sp>
        <p:nvSpPr>
          <p:cNvPr id="20" name="Title 1"/>
          <p:cNvSpPr txBox="1">
            <a:spLocks/>
          </p:cNvSpPr>
          <p:nvPr/>
        </p:nvSpPr>
        <p:spPr>
          <a:xfrm>
            <a:off x="942109" y="4697116"/>
            <a:ext cx="9846393" cy="151442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000" dirty="0"/>
              <a:t>When pop aging raises capital more than labor, the “capital intensity” of economy rises.</a:t>
            </a:r>
          </a:p>
          <a:p>
            <a:r>
              <a:rPr lang="en-US" sz="2000" dirty="0"/>
              <a:t> </a:t>
            </a:r>
          </a:p>
          <a:p>
            <a:pPr marL="342900" indent="-342900">
              <a:buFont typeface="Arial" panose="020B0604020202020204" pitchFamily="34" charset="0"/>
              <a:buChar char="•"/>
            </a:pPr>
            <a:r>
              <a:rPr lang="en-US" sz="2000" dirty="0"/>
              <a:t>Labor productivity and wages rise, interest rate falls.</a:t>
            </a:r>
          </a:p>
          <a:p>
            <a:endParaRPr lang="en-US" sz="2000" dirty="0"/>
          </a:p>
          <a:p>
            <a:pPr marL="342900" indent="-342900">
              <a:buFont typeface="Arial" panose="020B0604020202020204" pitchFamily="34" charset="0"/>
              <a:buChar char="•"/>
            </a:pPr>
            <a:r>
              <a:rPr lang="en-US" sz="2000" dirty="0"/>
              <a:t>Countries with biggest increases in K/L are earlier in demographic transition. </a:t>
            </a:r>
          </a:p>
        </p:txBody>
      </p:sp>
      <p:sp>
        <p:nvSpPr>
          <p:cNvPr id="2" name="TextBox 1"/>
          <p:cNvSpPr txBox="1"/>
          <p:nvPr/>
        </p:nvSpPr>
        <p:spPr>
          <a:xfrm>
            <a:off x="1524000" y="2076893"/>
            <a:ext cx="2190307" cy="369332"/>
          </a:xfrm>
          <a:prstGeom prst="rect">
            <a:avLst/>
          </a:prstGeom>
          <a:solidFill>
            <a:schemeClr val="bg1"/>
          </a:solidFill>
        </p:spPr>
        <p:txBody>
          <a:bodyPr wrap="square" rtlCol="0">
            <a:spAutoFit/>
          </a:bodyPr>
          <a:lstStyle/>
          <a:p>
            <a:r>
              <a:rPr lang="en-US" dirty="0"/>
              <a:t>Europe &amp; US</a:t>
            </a:r>
          </a:p>
        </p:txBody>
      </p:sp>
      <p:sp>
        <p:nvSpPr>
          <p:cNvPr id="10" name="TextBox 9"/>
          <p:cNvSpPr txBox="1"/>
          <p:nvPr/>
        </p:nvSpPr>
        <p:spPr>
          <a:xfrm>
            <a:off x="8785860" y="1945803"/>
            <a:ext cx="2190307" cy="369332"/>
          </a:xfrm>
          <a:prstGeom prst="rect">
            <a:avLst/>
          </a:prstGeom>
          <a:solidFill>
            <a:schemeClr val="bg1"/>
          </a:solidFill>
        </p:spPr>
        <p:txBody>
          <a:bodyPr wrap="square" rtlCol="0">
            <a:spAutoFit/>
          </a:bodyPr>
          <a:lstStyle/>
          <a:p>
            <a:r>
              <a:rPr lang="en-US" dirty="0"/>
              <a:t>Asia</a:t>
            </a:r>
          </a:p>
        </p:txBody>
      </p:sp>
      <p:sp>
        <p:nvSpPr>
          <p:cNvPr id="11" name="TextBox 10"/>
          <p:cNvSpPr txBox="1"/>
          <p:nvPr/>
        </p:nvSpPr>
        <p:spPr>
          <a:xfrm>
            <a:off x="5095536" y="2045364"/>
            <a:ext cx="2190307" cy="369332"/>
          </a:xfrm>
          <a:prstGeom prst="rect">
            <a:avLst/>
          </a:prstGeom>
          <a:solidFill>
            <a:schemeClr val="bg1"/>
          </a:solidFill>
        </p:spPr>
        <p:txBody>
          <a:bodyPr wrap="square" rtlCol="0">
            <a:spAutoFit/>
          </a:bodyPr>
          <a:lstStyle/>
          <a:p>
            <a:r>
              <a:rPr lang="en-US" dirty="0"/>
              <a:t>Latin America</a:t>
            </a:r>
          </a:p>
        </p:txBody>
      </p:sp>
      <p:sp>
        <p:nvSpPr>
          <p:cNvPr id="3" name="TextBox 2"/>
          <p:cNvSpPr txBox="1"/>
          <p:nvPr/>
        </p:nvSpPr>
        <p:spPr>
          <a:xfrm>
            <a:off x="3005469" y="2949433"/>
            <a:ext cx="1417675" cy="369332"/>
          </a:xfrm>
          <a:prstGeom prst="rect">
            <a:avLst/>
          </a:prstGeom>
          <a:noFill/>
        </p:spPr>
        <p:txBody>
          <a:bodyPr wrap="square" rtlCol="0">
            <a:spAutoFit/>
          </a:bodyPr>
          <a:lstStyle/>
          <a:p>
            <a:r>
              <a:rPr lang="en-US" dirty="0"/>
              <a:t>Germany, US</a:t>
            </a:r>
          </a:p>
        </p:txBody>
      </p:sp>
      <p:sp>
        <p:nvSpPr>
          <p:cNvPr id="13" name="TextBox 12"/>
          <p:cNvSpPr txBox="1"/>
          <p:nvPr/>
        </p:nvSpPr>
        <p:spPr>
          <a:xfrm>
            <a:off x="2205479" y="3625508"/>
            <a:ext cx="2217665" cy="369332"/>
          </a:xfrm>
          <a:prstGeom prst="rect">
            <a:avLst/>
          </a:prstGeom>
          <a:noFill/>
        </p:spPr>
        <p:txBody>
          <a:bodyPr wrap="square" rtlCol="0">
            <a:spAutoFit/>
          </a:bodyPr>
          <a:lstStyle/>
          <a:p>
            <a:r>
              <a:rPr lang="en-US" dirty="0"/>
              <a:t>Sweden, Austria, Italy</a:t>
            </a:r>
          </a:p>
        </p:txBody>
      </p:sp>
      <p:sp>
        <p:nvSpPr>
          <p:cNvPr id="16" name="TextBox 15"/>
          <p:cNvSpPr txBox="1"/>
          <p:nvPr/>
        </p:nvSpPr>
        <p:spPr>
          <a:xfrm>
            <a:off x="6962604" y="2230030"/>
            <a:ext cx="1417675" cy="369332"/>
          </a:xfrm>
          <a:prstGeom prst="rect">
            <a:avLst/>
          </a:prstGeom>
          <a:noFill/>
        </p:spPr>
        <p:txBody>
          <a:bodyPr wrap="square" rtlCol="0">
            <a:spAutoFit/>
          </a:bodyPr>
          <a:lstStyle/>
          <a:p>
            <a:r>
              <a:rPr lang="en-US" dirty="0"/>
              <a:t>Brazil</a:t>
            </a:r>
          </a:p>
        </p:txBody>
      </p:sp>
      <p:sp>
        <p:nvSpPr>
          <p:cNvPr id="17" name="TextBox 16"/>
          <p:cNvSpPr txBox="1"/>
          <p:nvPr/>
        </p:nvSpPr>
        <p:spPr>
          <a:xfrm>
            <a:off x="6486504" y="3094241"/>
            <a:ext cx="1745497" cy="369332"/>
          </a:xfrm>
          <a:prstGeom prst="rect">
            <a:avLst/>
          </a:prstGeom>
          <a:noFill/>
        </p:spPr>
        <p:txBody>
          <a:bodyPr wrap="square" rtlCol="0">
            <a:spAutoFit/>
          </a:bodyPr>
          <a:lstStyle/>
          <a:p>
            <a:r>
              <a:rPr lang="en-US" dirty="0"/>
              <a:t>Mexico, Uruguay</a:t>
            </a:r>
          </a:p>
        </p:txBody>
      </p:sp>
      <p:sp>
        <p:nvSpPr>
          <p:cNvPr id="21" name="TextBox 20"/>
          <p:cNvSpPr txBox="1"/>
          <p:nvPr/>
        </p:nvSpPr>
        <p:spPr>
          <a:xfrm>
            <a:off x="6421814" y="2580101"/>
            <a:ext cx="1874875" cy="369332"/>
          </a:xfrm>
          <a:prstGeom prst="rect">
            <a:avLst/>
          </a:prstGeom>
          <a:noFill/>
        </p:spPr>
        <p:txBody>
          <a:bodyPr wrap="square" rtlCol="0">
            <a:spAutoFit/>
          </a:bodyPr>
          <a:lstStyle/>
          <a:p>
            <a:r>
              <a:rPr lang="en-US" dirty="0"/>
              <a:t>Chile, Costa Rica</a:t>
            </a:r>
          </a:p>
        </p:txBody>
      </p:sp>
      <p:sp>
        <p:nvSpPr>
          <p:cNvPr id="22" name="TextBox 21"/>
          <p:cNvSpPr txBox="1"/>
          <p:nvPr/>
        </p:nvSpPr>
        <p:spPr>
          <a:xfrm>
            <a:off x="9691043" y="2406610"/>
            <a:ext cx="1826603" cy="646331"/>
          </a:xfrm>
          <a:prstGeom prst="rect">
            <a:avLst/>
          </a:prstGeom>
          <a:noFill/>
        </p:spPr>
        <p:txBody>
          <a:bodyPr wrap="square" rtlCol="0">
            <a:spAutoFit/>
          </a:bodyPr>
          <a:lstStyle/>
          <a:p>
            <a:r>
              <a:rPr lang="en-US" dirty="0"/>
              <a:t>Philippines, India, Thailand</a:t>
            </a:r>
          </a:p>
        </p:txBody>
      </p:sp>
      <p:sp>
        <p:nvSpPr>
          <p:cNvPr id="23" name="TextBox 22"/>
          <p:cNvSpPr txBox="1"/>
          <p:nvPr/>
        </p:nvSpPr>
        <p:spPr>
          <a:xfrm>
            <a:off x="9727647" y="3636510"/>
            <a:ext cx="1753394" cy="646331"/>
          </a:xfrm>
          <a:prstGeom prst="rect">
            <a:avLst/>
          </a:prstGeom>
          <a:noFill/>
        </p:spPr>
        <p:txBody>
          <a:bodyPr wrap="square" rtlCol="0">
            <a:spAutoFit/>
          </a:bodyPr>
          <a:lstStyle/>
          <a:p>
            <a:r>
              <a:rPr lang="en-US" dirty="0"/>
              <a:t>Japan, </a:t>
            </a:r>
            <a:r>
              <a:rPr lang="en-US" dirty="0" err="1"/>
              <a:t>Indonesiab</a:t>
            </a:r>
            <a:endParaRPr lang="en-US" dirty="0"/>
          </a:p>
        </p:txBody>
      </p:sp>
    </p:spTree>
    <p:extLst>
      <p:ext uri="{BB962C8B-B14F-4D97-AF65-F5344CB8AC3E}">
        <p14:creationId xmlns:p14="http://schemas.microsoft.com/office/powerpoint/2010/main" val="33392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B815-5155-4F99-A975-99FF14F1EC4F}"/>
              </a:ext>
            </a:extLst>
          </p:cNvPr>
          <p:cNvSpPr>
            <a:spLocks noGrp="1"/>
          </p:cNvSpPr>
          <p:nvPr>
            <p:ph type="title"/>
          </p:nvPr>
        </p:nvSpPr>
        <p:spPr>
          <a:xfrm>
            <a:off x="838200" y="365125"/>
            <a:ext cx="10436258" cy="1269074"/>
          </a:xfrm>
        </p:spPr>
        <p:txBody>
          <a:bodyPr>
            <a:normAutofit fontScale="90000"/>
          </a:bodyPr>
          <a:lstStyle/>
          <a:p>
            <a:r>
              <a:rPr lang="en-US" dirty="0"/>
              <a:t>Massive Baby Boom dominates subsequent US demography. No surprise there. </a:t>
            </a:r>
          </a:p>
        </p:txBody>
      </p:sp>
      <p:sp>
        <p:nvSpPr>
          <p:cNvPr id="3" name="Footer Placeholder 2">
            <a:extLst>
              <a:ext uri="{FF2B5EF4-FFF2-40B4-BE49-F238E27FC236}">
                <a16:creationId xmlns:a16="http://schemas.microsoft.com/office/drawing/2014/main" id="{40DA8DB9-085F-43E7-BC5B-A03196AFFE13}"/>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A64DAEE8-4E8C-467E-8227-8BED08C5F949}"/>
              </a:ext>
            </a:extLst>
          </p:cNvPr>
          <p:cNvSpPr>
            <a:spLocks noGrp="1"/>
          </p:cNvSpPr>
          <p:nvPr>
            <p:ph type="sldNum" sz="quarter" idx="12"/>
          </p:nvPr>
        </p:nvSpPr>
        <p:spPr/>
        <p:txBody>
          <a:bodyPr/>
          <a:lstStyle/>
          <a:p>
            <a:fld id="{8601CFF7-9DD1-4C47-9EAB-3E0077C363CE}" type="slidenum">
              <a:rPr lang="en-US" smtClean="0"/>
              <a:t>7</a:t>
            </a:fld>
            <a:endParaRPr lang="en-US"/>
          </a:p>
        </p:txBody>
      </p:sp>
      <p:pic>
        <p:nvPicPr>
          <p:cNvPr id="4" name="Content Placeholder 3">
            <a:extLst>
              <a:ext uri="{FF2B5EF4-FFF2-40B4-BE49-F238E27FC236}">
                <a16:creationId xmlns:a16="http://schemas.microsoft.com/office/drawing/2014/main" id="{62D08A98-4F93-4C94-A672-216B36625DB5}"/>
              </a:ext>
            </a:extLst>
          </p:cNvPr>
          <p:cNvPicPr>
            <a:picLocks noGrp="1" noChangeAspect="1"/>
          </p:cNvPicPr>
          <p:nvPr>
            <p:ph idx="1"/>
          </p:nvPr>
        </p:nvPicPr>
        <p:blipFill>
          <a:blip r:embed="rId2"/>
          <a:stretch>
            <a:fillRect/>
          </a:stretch>
        </p:blipFill>
        <p:spPr>
          <a:xfrm>
            <a:off x="4668847" y="1819605"/>
            <a:ext cx="5989390" cy="4351338"/>
          </a:xfrm>
          <a:prstGeom prst="rect">
            <a:avLst/>
          </a:prstGeom>
        </p:spPr>
      </p:pic>
      <p:sp>
        <p:nvSpPr>
          <p:cNvPr id="7" name="TextBox 6">
            <a:extLst>
              <a:ext uri="{FF2B5EF4-FFF2-40B4-BE49-F238E27FC236}">
                <a16:creationId xmlns:a16="http://schemas.microsoft.com/office/drawing/2014/main" id="{743956C2-96B3-49C9-B8A5-8B0FC6724415}"/>
              </a:ext>
            </a:extLst>
          </p:cNvPr>
          <p:cNvSpPr txBox="1"/>
          <p:nvPr/>
        </p:nvSpPr>
        <p:spPr>
          <a:xfrm>
            <a:off x="9371591" y="2856305"/>
            <a:ext cx="724829" cy="461665"/>
          </a:xfrm>
          <a:prstGeom prst="rect">
            <a:avLst/>
          </a:prstGeom>
          <a:noFill/>
        </p:spPr>
        <p:txBody>
          <a:bodyPr wrap="square" rtlCol="0">
            <a:spAutoFit/>
          </a:bodyPr>
          <a:lstStyle/>
          <a:p>
            <a:r>
              <a:rPr lang="en-US" sz="1200" dirty="0"/>
              <a:t>2007</a:t>
            </a:r>
          </a:p>
          <a:p>
            <a:r>
              <a:rPr lang="en-US" sz="1200" dirty="0"/>
              <a:t>2.11</a:t>
            </a:r>
          </a:p>
        </p:txBody>
      </p:sp>
    </p:spTree>
    <p:extLst>
      <p:ext uri="{BB962C8B-B14F-4D97-AF65-F5344CB8AC3E}">
        <p14:creationId xmlns:p14="http://schemas.microsoft.com/office/powerpoint/2010/main" val="28061866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66E42-8BF4-4484-A813-E71738A8DC34}"/>
              </a:ext>
            </a:extLst>
          </p:cNvPr>
          <p:cNvSpPr>
            <a:spLocks noGrp="1"/>
          </p:cNvSpPr>
          <p:nvPr>
            <p:ph type="title"/>
          </p:nvPr>
        </p:nvSpPr>
        <p:spPr/>
        <p:txBody>
          <a:bodyPr/>
          <a:lstStyle/>
          <a:p>
            <a:r>
              <a:rPr lang="en-US" dirty="0"/>
              <a:t>8. Discussion/Conclusions</a:t>
            </a:r>
          </a:p>
        </p:txBody>
      </p:sp>
      <p:sp>
        <p:nvSpPr>
          <p:cNvPr id="3" name="Content Placeholder 2">
            <a:extLst>
              <a:ext uri="{FF2B5EF4-FFF2-40B4-BE49-F238E27FC236}">
                <a16:creationId xmlns:a16="http://schemas.microsoft.com/office/drawing/2014/main" id="{98AC6CE4-E272-4726-A41F-45C997C2FF57}"/>
              </a:ext>
            </a:extLst>
          </p:cNvPr>
          <p:cNvSpPr>
            <a:spLocks noGrp="1"/>
          </p:cNvSpPr>
          <p:nvPr>
            <p:ph idx="1"/>
          </p:nvPr>
        </p:nvSpPr>
        <p:spPr/>
        <p:txBody>
          <a:bodyPr>
            <a:normAutofit fontScale="77500" lnSpcReduction="20000"/>
          </a:bodyPr>
          <a:lstStyle/>
          <a:p>
            <a:r>
              <a:rPr lang="en-US" dirty="0"/>
              <a:t>China reached a real demographic “Reversal” (in 2013 for Support Ratio) slowing growth of GDP and income per consumer in China.</a:t>
            </a:r>
          </a:p>
          <a:p>
            <a:r>
              <a:rPr lang="en-US" dirty="0"/>
              <a:t>Rest of world’s population is </a:t>
            </a:r>
            <a:r>
              <a:rPr lang="en-US" b="1" dirty="0"/>
              <a:t>mix</a:t>
            </a:r>
          </a:p>
          <a:p>
            <a:pPr lvl="1">
              <a:buFont typeface="Wingdings" panose="05000000000000000000" pitchFamily="2" charset="2"/>
              <a:buChar char="Ø"/>
            </a:pPr>
            <a:r>
              <a:rPr lang="en-US" b="1" dirty="0"/>
              <a:t>low </a:t>
            </a:r>
            <a:r>
              <a:rPr lang="en-US" b="1" dirty="0" err="1"/>
              <a:t>inc</a:t>
            </a:r>
            <a:r>
              <a:rPr lang="en-US" b="1" dirty="0"/>
              <a:t> </a:t>
            </a:r>
            <a:r>
              <a:rPr lang="en-US" dirty="0"/>
              <a:t>countries benefit from </a:t>
            </a:r>
            <a:r>
              <a:rPr lang="en-US" b="1" dirty="0"/>
              <a:t>demographic dividends</a:t>
            </a:r>
          </a:p>
          <a:p>
            <a:pPr lvl="1">
              <a:buFont typeface="Wingdings" panose="05000000000000000000" pitchFamily="2" charset="2"/>
              <a:buChar char="Ø"/>
            </a:pPr>
            <a:r>
              <a:rPr lang="en-US" b="1" dirty="0"/>
              <a:t>high </a:t>
            </a:r>
            <a:r>
              <a:rPr lang="en-US" b="1" dirty="0" err="1"/>
              <a:t>inc</a:t>
            </a:r>
            <a:r>
              <a:rPr lang="en-US" b="1" dirty="0"/>
              <a:t> </a:t>
            </a:r>
            <a:r>
              <a:rPr lang="en-US" dirty="0"/>
              <a:t>countries see costs of </a:t>
            </a:r>
            <a:r>
              <a:rPr lang="en-US" b="1" dirty="0"/>
              <a:t>continuing population aging</a:t>
            </a:r>
            <a:r>
              <a:rPr lang="en-US" dirty="0"/>
              <a:t>. </a:t>
            </a:r>
          </a:p>
          <a:p>
            <a:r>
              <a:rPr lang="en-US" dirty="0"/>
              <a:t>Relative to 1975-2000, future population change slows global GDP growth by 1.6%/y. </a:t>
            </a:r>
            <a:r>
              <a:rPr lang="en-US" b="1" dirty="0"/>
              <a:t>But per capita GDP will grow somewhat more rapidly.</a:t>
            </a:r>
          </a:p>
          <a:p>
            <a:r>
              <a:rPr lang="en-US" dirty="0"/>
              <a:t>Interest rates will continue to fall as more elderly bring more assets.</a:t>
            </a:r>
          </a:p>
          <a:p>
            <a:r>
              <a:rPr lang="en-US" dirty="0"/>
              <a:t>Real wages will rise due to more capital per worker in addition to technological progress. </a:t>
            </a:r>
          </a:p>
          <a:p>
            <a:r>
              <a:rPr lang="en-US" dirty="0"/>
              <a:t>Higher real wages and lower returns to capital should reduce income inequality. </a:t>
            </a:r>
          </a:p>
          <a:p>
            <a:r>
              <a:rPr lang="en-US" dirty="0"/>
              <a:t>Capital may flow from aging rich countries to lower income countries with lots of labor and not much capital. But many risks and underdeveloped infrastructure and financial markets. </a:t>
            </a:r>
          </a:p>
          <a:p>
            <a:endParaRPr lang="en-US" dirty="0"/>
          </a:p>
          <a:p>
            <a:endParaRPr lang="en-US" dirty="0"/>
          </a:p>
        </p:txBody>
      </p:sp>
      <p:sp>
        <p:nvSpPr>
          <p:cNvPr id="4" name="Footer Placeholder 3">
            <a:extLst>
              <a:ext uri="{FF2B5EF4-FFF2-40B4-BE49-F238E27FC236}">
                <a16:creationId xmlns:a16="http://schemas.microsoft.com/office/drawing/2014/main" id="{9571EC33-F0C6-4660-BF51-4611651176A3}"/>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0A614163-299E-400B-BAC7-1A0F423CDB32}"/>
              </a:ext>
            </a:extLst>
          </p:cNvPr>
          <p:cNvSpPr>
            <a:spLocks noGrp="1"/>
          </p:cNvSpPr>
          <p:nvPr>
            <p:ph type="sldNum" sz="quarter" idx="12"/>
          </p:nvPr>
        </p:nvSpPr>
        <p:spPr/>
        <p:txBody>
          <a:bodyPr/>
          <a:lstStyle/>
          <a:p>
            <a:fld id="{ED14398A-2D06-4C9A-A4EA-5909099F3F65}" type="slidenum">
              <a:rPr lang="en-US" smtClean="0"/>
              <a:t>70</a:t>
            </a:fld>
            <a:endParaRPr lang="en-US"/>
          </a:p>
        </p:txBody>
      </p:sp>
    </p:spTree>
    <p:extLst>
      <p:ext uri="{BB962C8B-B14F-4D97-AF65-F5344CB8AC3E}">
        <p14:creationId xmlns:p14="http://schemas.microsoft.com/office/powerpoint/2010/main" val="18737159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96124-1ABF-4D8D-B585-B5EE0B188C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3B4F07-F959-4CAA-A1FD-0974090FEDC8}"/>
              </a:ext>
            </a:extLst>
          </p:cNvPr>
          <p:cNvSpPr>
            <a:spLocks noGrp="1"/>
          </p:cNvSpPr>
          <p:nvPr>
            <p:ph idx="1"/>
          </p:nvPr>
        </p:nvSpPr>
        <p:spPr/>
        <p:txBody>
          <a:bodyPr>
            <a:normAutofit/>
          </a:bodyPr>
          <a:lstStyle/>
          <a:p>
            <a:pPr marL="0" indent="0" algn="ctr">
              <a:buNone/>
            </a:pPr>
            <a:r>
              <a:rPr lang="en-US" sz="11500" dirty="0"/>
              <a:t>END</a:t>
            </a:r>
          </a:p>
        </p:txBody>
      </p:sp>
      <p:sp>
        <p:nvSpPr>
          <p:cNvPr id="4" name="Footer Placeholder 3">
            <a:extLst>
              <a:ext uri="{FF2B5EF4-FFF2-40B4-BE49-F238E27FC236}">
                <a16:creationId xmlns:a16="http://schemas.microsoft.com/office/drawing/2014/main" id="{BB67DC8C-9198-48C3-A3AB-0C557DDAE6E4}"/>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5651B9A6-098D-4E6D-B0E0-B2346E0CC121}"/>
              </a:ext>
            </a:extLst>
          </p:cNvPr>
          <p:cNvSpPr>
            <a:spLocks noGrp="1"/>
          </p:cNvSpPr>
          <p:nvPr>
            <p:ph type="sldNum" sz="quarter" idx="12"/>
          </p:nvPr>
        </p:nvSpPr>
        <p:spPr/>
        <p:txBody>
          <a:bodyPr/>
          <a:lstStyle/>
          <a:p>
            <a:fld id="{8601CFF7-9DD1-4C47-9EAB-3E0077C363CE}" type="slidenum">
              <a:rPr lang="en-US" smtClean="0"/>
              <a:t>71</a:t>
            </a:fld>
            <a:endParaRPr lang="en-US"/>
          </a:p>
        </p:txBody>
      </p:sp>
    </p:spTree>
    <p:extLst>
      <p:ext uri="{BB962C8B-B14F-4D97-AF65-F5344CB8AC3E}">
        <p14:creationId xmlns:p14="http://schemas.microsoft.com/office/powerpoint/2010/main" val="3267847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B815-5155-4F99-A975-99FF14F1EC4F}"/>
              </a:ext>
            </a:extLst>
          </p:cNvPr>
          <p:cNvSpPr>
            <a:spLocks noGrp="1"/>
          </p:cNvSpPr>
          <p:nvPr>
            <p:ph type="title"/>
          </p:nvPr>
        </p:nvSpPr>
        <p:spPr>
          <a:xfrm>
            <a:off x="838200" y="365125"/>
            <a:ext cx="10436258" cy="1269074"/>
          </a:xfrm>
        </p:spPr>
        <p:txBody>
          <a:bodyPr>
            <a:normAutofit fontScale="90000"/>
          </a:bodyPr>
          <a:lstStyle/>
          <a:p>
            <a:r>
              <a:rPr lang="en-US" dirty="0"/>
              <a:t>Fertility dropped in the Great Recession – no surprise there either.</a:t>
            </a:r>
          </a:p>
        </p:txBody>
      </p:sp>
      <p:sp>
        <p:nvSpPr>
          <p:cNvPr id="3" name="Footer Placeholder 2">
            <a:extLst>
              <a:ext uri="{FF2B5EF4-FFF2-40B4-BE49-F238E27FC236}">
                <a16:creationId xmlns:a16="http://schemas.microsoft.com/office/drawing/2014/main" id="{40DA8DB9-085F-43E7-BC5B-A03196AFFE13}"/>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A64DAEE8-4E8C-467E-8227-8BED08C5F949}"/>
              </a:ext>
            </a:extLst>
          </p:cNvPr>
          <p:cNvSpPr>
            <a:spLocks noGrp="1"/>
          </p:cNvSpPr>
          <p:nvPr>
            <p:ph type="sldNum" sz="quarter" idx="12"/>
          </p:nvPr>
        </p:nvSpPr>
        <p:spPr/>
        <p:txBody>
          <a:bodyPr/>
          <a:lstStyle/>
          <a:p>
            <a:fld id="{8601CFF7-9DD1-4C47-9EAB-3E0077C363CE}" type="slidenum">
              <a:rPr lang="en-US" smtClean="0"/>
              <a:t>8</a:t>
            </a:fld>
            <a:endParaRPr lang="en-US"/>
          </a:p>
        </p:txBody>
      </p:sp>
      <p:pic>
        <p:nvPicPr>
          <p:cNvPr id="9" name="Content Placeholder 3">
            <a:extLst>
              <a:ext uri="{FF2B5EF4-FFF2-40B4-BE49-F238E27FC236}">
                <a16:creationId xmlns:a16="http://schemas.microsoft.com/office/drawing/2014/main" id="{A633917A-084F-40E5-AE40-747462FA4AC1}"/>
              </a:ext>
            </a:extLst>
          </p:cNvPr>
          <p:cNvPicPr>
            <a:picLocks noGrp="1" noChangeAspect="1"/>
          </p:cNvPicPr>
          <p:nvPr>
            <p:ph idx="1"/>
          </p:nvPr>
        </p:nvPicPr>
        <p:blipFill>
          <a:blip r:embed="rId2"/>
          <a:stretch>
            <a:fillRect/>
          </a:stretch>
        </p:blipFill>
        <p:spPr>
          <a:xfrm>
            <a:off x="4355339" y="1819605"/>
            <a:ext cx="5989390" cy="4351338"/>
          </a:xfrm>
          <a:prstGeom prst="rect">
            <a:avLst/>
          </a:prstGeom>
        </p:spPr>
      </p:pic>
      <p:sp>
        <p:nvSpPr>
          <p:cNvPr id="10" name="TextBox 9">
            <a:extLst>
              <a:ext uri="{FF2B5EF4-FFF2-40B4-BE49-F238E27FC236}">
                <a16:creationId xmlns:a16="http://schemas.microsoft.com/office/drawing/2014/main" id="{7108F719-D5EB-469D-8C3C-ECBD4FD329CC}"/>
              </a:ext>
            </a:extLst>
          </p:cNvPr>
          <p:cNvSpPr txBox="1"/>
          <p:nvPr/>
        </p:nvSpPr>
        <p:spPr>
          <a:xfrm>
            <a:off x="8992768" y="2830179"/>
            <a:ext cx="724829" cy="461665"/>
          </a:xfrm>
          <a:prstGeom prst="rect">
            <a:avLst/>
          </a:prstGeom>
          <a:noFill/>
        </p:spPr>
        <p:txBody>
          <a:bodyPr wrap="square" rtlCol="0">
            <a:spAutoFit/>
          </a:bodyPr>
          <a:lstStyle/>
          <a:p>
            <a:r>
              <a:rPr lang="en-US" sz="1200" dirty="0"/>
              <a:t>2007</a:t>
            </a:r>
          </a:p>
          <a:p>
            <a:r>
              <a:rPr lang="en-US" sz="1200" dirty="0"/>
              <a:t>2.11</a:t>
            </a:r>
          </a:p>
        </p:txBody>
      </p:sp>
    </p:spTree>
    <p:extLst>
      <p:ext uri="{BB962C8B-B14F-4D97-AF65-F5344CB8AC3E}">
        <p14:creationId xmlns:p14="http://schemas.microsoft.com/office/powerpoint/2010/main" val="1863100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B815-5155-4F99-A975-99FF14F1EC4F}"/>
              </a:ext>
            </a:extLst>
          </p:cNvPr>
          <p:cNvSpPr>
            <a:spLocks noGrp="1"/>
          </p:cNvSpPr>
          <p:nvPr>
            <p:ph type="title"/>
          </p:nvPr>
        </p:nvSpPr>
        <p:spPr>
          <a:xfrm>
            <a:off x="838200" y="365125"/>
            <a:ext cx="10515600" cy="1460500"/>
          </a:xfrm>
        </p:spPr>
        <p:txBody>
          <a:bodyPr>
            <a:normAutofit fontScale="90000"/>
          </a:bodyPr>
          <a:lstStyle/>
          <a:p>
            <a:r>
              <a:rPr lang="en-US" dirty="0"/>
              <a:t>Surprise is it kept heading down after recession ended. </a:t>
            </a:r>
            <a:br>
              <a:rPr lang="en-US" dirty="0"/>
            </a:br>
            <a:r>
              <a:rPr lang="en-US" dirty="0"/>
              <a:t>We have lost half a birth per woman. </a:t>
            </a:r>
          </a:p>
        </p:txBody>
      </p:sp>
      <p:sp>
        <p:nvSpPr>
          <p:cNvPr id="3" name="Footer Placeholder 2">
            <a:extLst>
              <a:ext uri="{FF2B5EF4-FFF2-40B4-BE49-F238E27FC236}">
                <a16:creationId xmlns:a16="http://schemas.microsoft.com/office/drawing/2014/main" id="{40DA8DB9-085F-43E7-BC5B-A03196AFFE13}"/>
              </a:ext>
            </a:extLst>
          </p:cNvPr>
          <p:cNvSpPr>
            <a:spLocks noGrp="1"/>
          </p:cNvSpPr>
          <p:nvPr>
            <p:ph type="ftr" sz="quarter" idx="11"/>
          </p:nvPr>
        </p:nvSpPr>
        <p:spPr/>
        <p:txBody>
          <a:bodyPr/>
          <a:lstStyle/>
          <a:p>
            <a:r>
              <a:rPr lang="en-US"/>
              <a:t>Ronald Lee, UC Berkeley, November 13, 2021</a:t>
            </a:r>
          </a:p>
        </p:txBody>
      </p:sp>
      <p:sp>
        <p:nvSpPr>
          <p:cNvPr id="5" name="Slide Number Placeholder 4">
            <a:extLst>
              <a:ext uri="{FF2B5EF4-FFF2-40B4-BE49-F238E27FC236}">
                <a16:creationId xmlns:a16="http://schemas.microsoft.com/office/drawing/2014/main" id="{A64DAEE8-4E8C-467E-8227-8BED08C5F949}"/>
              </a:ext>
            </a:extLst>
          </p:cNvPr>
          <p:cNvSpPr>
            <a:spLocks noGrp="1"/>
          </p:cNvSpPr>
          <p:nvPr>
            <p:ph type="sldNum" sz="quarter" idx="12"/>
          </p:nvPr>
        </p:nvSpPr>
        <p:spPr/>
        <p:txBody>
          <a:bodyPr/>
          <a:lstStyle/>
          <a:p>
            <a:fld id="{8601CFF7-9DD1-4C47-9EAB-3E0077C363CE}" type="slidenum">
              <a:rPr lang="en-US" smtClean="0"/>
              <a:t>9</a:t>
            </a:fld>
            <a:endParaRPr lang="en-US"/>
          </a:p>
        </p:txBody>
      </p:sp>
      <p:pic>
        <p:nvPicPr>
          <p:cNvPr id="4" name="Content Placeholder 3">
            <a:extLst>
              <a:ext uri="{FF2B5EF4-FFF2-40B4-BE49-F238E27FC236}">
                <a16:creationId xmlns:a16="http://schemas.microsoft.com/office/drawing/2014/main" id="{1FF382F3-F219-4FD8-B98A-C0268F7FC25A}"/>
              </a:ext>
            </a:extLst>
          </p:cNvPr>
          <p:cNvPicPr>
            <a:picLocks noGrp="1" noChangeAspect="1"/>
          </p:cNvPicPr>
          <p:nvPr>
            <p:ph idx="1"/>
          </p:nvPr>
        </p:nvPicPr>
        <p:blipFill>
          <a:blip r:embed="rId2"/>
          <a:stretch>
            <a:fillRect/>
          </a:stretch>
        </p:blipFill>
        <p:spPr>
          <a:xfrm>
            <a:off x="4461141" y="1825625"/>
            <a:ext cx="5986791" cy="4346825"/>
          </a:xfrm>
          <a:prstGeom prst="rect">
            <a:avLst/>
          </a:prstGeom>
        </p:spPr>
      </p:pic>
      <p:sp>
        <p:nvSpPr>
          <p:cNvPr id="9" name="TextBox 8">
            <a:extLst>
              <a:ext uri="{FF2B5EF4-FFF2-40B4-BE49-F238E27FC236}">
                <a16:creationId xmlns:a16="http://schemas.microsoft.com/office/drawing/2014/main" id="{C4F1A10D-7BA7-4E30-853A-5E6495C24ED4}"/>
              </a:ext>
            </a:extLst>
          </p:cNvPr>
          <p:cNvSpPr txBox="1"/>
          <p:nvPr/>
        </p:nvSpPr>
        <p:spPr>
          <a:xfrm>
            <a:off x="9071145" y="2967335"/>
            <a:ext cx="724829" cy="461665"/>
          </a:xfrm>
          <a:prstGeom prst="rect">
            <a:avLst/>
          </a:prstGeom>
          <a:noFill/>
        </p:spPr>
        <p:txBody>
          <a:bodyPr wrap="square" rtlCol="0">
            <a:spAutoFit/>
          </a:bodyPr>
          <a:lstStyle/>
          <a:p>
            <a:r>
              <a:rPr lang="en-US" sz="1200" dirty="0"/>
              <a:t>2007</a:t>
            </a:r>
          </a:p>
          <a:p>
            <a:r>
              <a:rPr lang="en-US" sz="1200" dirty="0"/>
              <a:t>2.11</a:t>
            </a:r>
          </a:p>
        </p:txBody>
      </p:sp>
    </p:spTree>
    <p:extLst>
      <p:ext uri="{BB962C8B-B14F-4D97-AF65-F5344CB8AC3E}">
        <p14:creationId xmlns:p14="http://schemas.microsoft.com/office/powerpoint/2010/main" val="3628974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19530</TotalTime>
  <Words>4016</Words>
  <Application>Microsoft Office PowerPoint</Application>
  <PresentationFormat>Widescreen</PresentationFormat>
  <Paragraphs>436</Paragraphs>
  <Slides>71</Slides>
  <Notes>0</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Arial</vt:lpstr>
      <vt:lpstr>Calibri</vt:lpstr>
      <vt:lpstr>Calibri Light</vt:lpstr>
      <vt:lpstr>Montserrat</vt:lpstr>
      <vt:lpstr>Playfair Display</vt:lpstr>
      <vt:lpstr>Times New Roman</vt:lpstr>
      <vt:lpstr>Wingdings</vt:lpstr>
      <vt:lpstr>Office Theme</vt:lpstr>
      <vt:lpstr>How demographic trends will bring economic change in coming decades (US and World)</vt:lpstr>
      <vt:lpstr>Worry for what aging will do to economies.</vt:lpstr>
      <vt:lpstr>Many concerns.  Some seem right, some wrong, some highly uncertain.</vt:lpstr>
      <vt:lpstr>I will draw on results from the National Transfer Accounts project</vt:lpstr>
      <vt:lpstr>Population change and the economy in the US (first part of talk)</vt:lpstr>
      <vt:lpstr>1. Surprising changes in US demography</vt:lpstr>
      <vt:lpstr>Massive Baby Boom dominates subsequent US demography. No surprise there. </vt:lpstr>
      <vt:lpstr>Fertility dropped in the Great Recession – no surprise there either.</vt:lpstr>
      <vt:lpstr>Surprise is it kept heading down after recession ended.  We have lost half a birth per woman. </vt:lpstr>
      <vt:lpstr>Why has it declined? These factors explain much of the decline</vt:lpstr>
      <vt:lpstr>We have joined the low fertility club of other rich nations</vt:lpstr>
      <vt:lpstr>Now consider mortality topics which matter for</vt:lpstr>
      <vt:lpstr>Life expectancy in top 40 countries in World, 1980-2015. US went from 20th to last.</vt:lpstr>
      <vt:lpstr>Since 2014 a stunning reversal of trend in US life expectancy</vt:lpstr>
      <vt:lpstr>After many decades of trending upward, now three years of decline</vt:lpstr>
      <vt:lpstr>We have lost one year of life relative to trend.</vt:lpstr>
      <vt:lpstr>PowerPoint Presentation</vt:lpstr>
      <vt:lpstr>Elsewhere life expectancy has continued to rise.  Why did it decline in US?</vt:lpstr>
      <vt:lpstr>The unauthorized immigrant population increased by 500,000 per year 1990 to 2007, then started to decline in recession.</vt:lpstr>
      <vt:lpstr>Undoc Mexican population in US declined by 1.5 million since 2007; from other places held steady.</vt:lpstr>
      <vt:lpstr>PowerPoint Presentation</vt:lpstr>
      <vt:lpstr>2. US population is aging fast:   slower labor force growth  more dependent elderly </vt:lpstr>
      <vt:lpstr>Population Aging, 1950-2015 and projected to 2100 (United Nations)</vt:lpstr>
      <vt:lpstr>Population Aging, 1950-2015 and projected to 2100 (United Nations)</vt:lpstr>
      <vt:lpstr>What and when is old age?</vt:lpstr>
      <vt:lpstr>3. Economic behavior varies by age</vt:lpstr>
      <vt:lpstr>PowerPoint Presentation</vt:lpstr>
      <vt:lpstr>PowerPoint Presentation</vt:lpstr>
      <vt:lpstr>From 1960 to 2015 relative consumption by elderly exploded, largely due to rising public and private health expenditures  Source: National Transfer Accounts data: ntaccounts.org</vt:lpstr>
      <vt:lpstr>PowerPoint Presentation</vt:lpstr>
      <vt:lpstr>The elderly accumulate and inherit assets throughout life. They hold most assets in the population (asset income and net worth, stable age pattern 1981-2011).  They do not suddenly sell off assets – they keep saving and accumulating in old age.</vt:lpstr>
      <vt:lpstr>How average individual funds gap in 2015   </vt:lpstr>
      <vt:lpstr>Elderly (65+) rely 1/3 on govt transfers, 2/3 on asset income  Unique among rich nations; most rely very heavily on net public transfers  Elderly still make net private transfers to their children and grandkids</vt:lpstr>
      <vt:lpstr>Kids are funded 50-50 by family transfers and public programs, mostly  public education Adults support kids, pay taxes, and use asset income + working</vt:lpstr>
      <vt:lpstr>3. Population aging slows economic growth through market processes</vt:lpstr>
      <vt:lpstr>Slowing labor force growth is part of pop aging</vt:lpstr>
      <vt:lpstr>Slowing labor force growth is part of pop aging</vt:lpstr>
      <vt:lpstr>However – now looks like it may go negative!</vt:lpstr>
      <vt:lpstr>Increase in elderly population and slowdown of labor force growth will drive up capital labor ratio</vt:lpstr>
      <vt:lpstr>PowerPoint Presentation</vt:lpstr>
      <vt:lpstr>PowerPoint Presentation</vt:lpstr>
      <vt:lpstr>PowerPoint Presentation</vt:lpstr>
      <vt:lpstr>PowerPoint Presentation</vt:lpstr>
      <vt:lpstr>5. Population aging also puts pressure on non-market processes – public programs</vt:lpstr>
      <vt:lpstr>Support Ratio = (effective labor)/(effective cons) is standard measure of impact of pop aging through rising dependency</vt:lpstr>
      <vt:lpstr>This decline measures effect of rising old age dependency</vt:lpstr>
      <vt:lpstr>Even if per capita income stays the same (National Cons/Pop), consumption by age will have to decline </vt:lpstr>
      <vt:lpstr>A different approach also finds no relation of pop aging to growth rate of GDP per capita</vt:lpstr>
      <vt:lpstr>7. Basic message for US</vt:lpstr>
      <vt:lpstr>Now turn to the global economy and the forces of demographic change (second part of talk)</vt:lpstr>
      <vt:lpstr>1. Demographic transition – populations move from high fertility and mortality to low    </vt:lpstr>
      <vt:lpstr>PowerPoint Presentation</vt:lpstr>
      <vt:lpstr>2. Consequences for global GDP growth</vt:lpstr>
      <vt:lpstr>Average per capita labour income by age for countries by income group (expressed for each country as ratio to average labour income ages 30-49, 160 countries)  Source: Figure 1 in United Nations Department of Economic and Social Affairs Population Division,  Technical Paper No. 2017/1 “Support Ratios and Demographic Dividends: Estimates for the World”</vt:lpstr>
      <vt:lpstr>Use these to find effect of population on global GDP</vt:lpstr>
      <vt:lpstr>From Maddison, World Bank etc.  Then our projection.</vt:lpstr>
      <vt:lpstr>PowerPoint Presentation</vt:lpstr>
      <vt:lpstr>Why does growth rate of global labor supply drop so low (to .15%/y)?</vt:lpstr>
      <vt:lpstr>PowerPoint Presentation</vt:lpstr>
      <vt:lpstr>Era of population driven global GDP growth is over!</vt:lpstr>
      <vt:lpstr>PowerPoint Presentation</vt:lpstr>
      <vt:lpstr>Per capita GDP growth will be much less affected.</vt:lpstr>
      <vt:lpstr>3. Most worries about pop aging are due not to the production side, but to redistribution</vt:lpstr>
      <vt:lpstr>Average per capita consumption by age for countries by income group (expressed for each country as ratio to average labour income ages 30-49, 160 countries)  Source: Figure 2 in United Nations Department of Economic and Social Affairs Population Division,  Technical Paper No. 2017/1 “Support Ratios and Demographic Dividends: Estimates for the World”</vt:lpstr>
      <vt:lpstr>Why is this a concern?</vt:lpstr>
      <vt:lpstr>In China there is a “Great Reversal” after 2013. From plus 1.5%/yr demog dividend to -1.0%/yr percent from pop aging.   Elsewhere, more complicated.   On global scale, supp ratio stops rising around now.   But Hi Inc countries have been aging for awhile.   Low Inc and Lower Mid Inc countries still in dividend phase.</vt:lpstr>
      <vt:lpstr>Aging pops bring rising public transfer loads in most countries, 2020-2070.  “transfer load” is net total transfers divided by total consumption.  Consumption must be reduced by this proportion to balance public transfers (benefits – taxes).  Very modest for US. </vt:lpstr>
      <vt:lpstr>4. Taking capital into account, same approach as earlier for the US</vt:lpstr>
      <vt:lpstr>For closed economy, simulated ratios of capital to labor (K/L) and also Wage to Interest Rate (w/r) relative to 2015 = 1.0 for both based on NTA data, assuming Cobb-Douglas production function.</vt:lpstr>
      <vt:lpstr>8. Discussion/Conclusions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Lee</dc:creator>
  <cp:lastModifiedBy>Ronald Lee</cp:lastModifiedBy>
  <cp:revision>151</cp:revision>
  <dcterms:created xsi:type="dcterms:W3CDTF">2019-04-25T19:45:10Z</dcterms:created>
  <dcterms:modified xsi:type="dcterms:W3CDTF">2021-11-13T04:08:02Z</dcterms:modified>
</cp:coreProperties>
</file>